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68" r:id="rId2"/>
    <p:sldId id="17266" r:id="rId3"/>
    <p:sldId id="17301" r:id="rId4"/>
    <p:sldId id="17206" r:id="rId5"/>
    <p:sldId id="17267" r:id="rId6"/>
    <p:sldId id="17268" r:id="rId7"/>
    <p:sldId id="17305" r:id="rId8"/>
    <p:sldId id="17269" r:id="rId9"/>
    <p:sldId id="17270" r:id="rId10"/>
    <p:sldId id="17288" r:id="rId11"/>
    <p:sldId id="17277" r:id="rId12"/>
    <p:sldId id="17296" r:id="rId13"/>
    <p:sldId id="17276" r:id="rId14"/>
    <p:sldId id="17298" r:id="rId15"/>
    <p:sldId id="17299" r:id="rId16"/>
    <p:sldId id="17300" r:id="rId17"/>
    <p:sldId id="17297" r:id="rId18"/>
    <p:sldId id="17306" r:id="rId19"/>
    <p:sldId id="17278" r:id="rId20"/>
    <p:sldId id="17295" r:id="rId21"/>
    <p:sldId id="17307" r:id="rId22"/>
    <p:sldId id="17302" r:id="rId23"/>
    <p:sldId id="17290" r:id="rId24"/>
    <p:sldId id="17308" r:id="rId25"/>
    <p:sldId id="17303" r:id="rId26"/>
    <p:sldId id="17271" r:id="rId27"/>
    <p:sldId id="17291" r:id="rId28"/>
    <p:sldId id="17310" r:id="rId29"/>
    <p:sldId id="17292" r:id="rId30"/>
    <p:sldId id="17293" r:id="rId31"/>
    <p:sldId id="17304" r:id="rId32"/>
    <p:sldId id="17309" r:id="rId33"/>
    <p:sldId id="17272" r:id="rId34"/>
    <p:sldId id="17273" r:id="rId35"/>
    <p:sldId id="17274" r:id="rId36"/>
    <p:sldId id="17275" r:id="rId37"/>
    <p:sldId id="17279" r:id="rId38"/>
    <p:sldId id="17282" r:id="rId39"/>
    <p:sldId id="17289" r:id="rId40"/>
    <p:sldId id="17283" r:id="rId41"/>
    <p:sldId id="17284" r:id="rId42"/>
    <p:sldId id="17285" r:id="rId43"/>
    <p:sldId id="17286" r:id="rId44"/>
    <p:sldId id="17234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FFFC"/>
    <a:srgbClr val="F9F9F9"/>
    <a:srgbClr val="FBFBF6"/>
    <a:srgbClr val="FFF8F0"/>
    <a:srgbClr val="3A80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9C8DB2-350D-4A42-8BD8-EFFE4C3638CF}" v="75" dt="2025-12-05T02:53:08.763"/>
    <p1510:client id="{E0388ABA-5EEE-437E-95D4-9EB78ED2E197}" v="25" dt="2025-12-05T04:49:37.213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5664" autoAdjust="0"/>
  </p:normalViewPr>
  <p:slideViewPr>
    <p:cSldViewPr snapToGrid="0">
      <p:cViewPr varScale="1">
        <p:scale>
          <a:sx n="109" d="100"/>
          <a:sy n="109" d="100"/>
        </p:scale>
        <p:origin x="55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3D6BBA-2309-4838-9A72-C252C983DFD6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58BD6-2812-40D0-B30A-C8CE52E3AC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426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6666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6622AD-5C44-9408-C6ED-D0A8A91301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79C30F7-B0AB-78CA-8D81-F8DC15CF98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7651948-8A8F-9B50-B27A-741B27DBA3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025BAB-A04A-EDB2-866E-70287E03C9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413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EA914-DFA9-858F-60FD-B5514C349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FE6EDC6-D588-D2BD-D733-E68607B90B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C500053-FDAB-67A4-98C7-CFC236B9D9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DFAE5C0-CEC6-4542-7BCF-0C34734334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06029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648BD7-D70D-9C72-4C13-AC43B3ACB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86FD15-7C5B-5EC2-E45C-AF8BDA0F3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7225D55-C94B-8385-5895-BAF813905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5C71EC-CAC8-7DF6-C528-AC694EA213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19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C642B-9EF3-F332-AC2C-D0815DDEB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1947ED-3AEA-5A37-25ED-D520621DFA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A1E78FB-A7C1-25AA-B615-A376DA2B5C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80DFD9-0470-84E9-EA95-F923439B0A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439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F9E9C-8057-9C94-A417-76B1B7FFF8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8AA52C1-2A08-CE1E-6481-6286CB4677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1159C9-30E0-FD82-AB3D-D86B034E0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F4AE9D-F0E0-07ED-C8C6-FD5EB6DF4B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0895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FE970-7FAC-AC59-C874-410A64F987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0FE7FD-2CDD-2384-8AA2-7F06D524A7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7F22C28-5C9C-C7F6-9A86-B9B1A26DB4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A0BCD3-02D9-15EC-B131-981AB41995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884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23A3B9-35EE-D56A-5020-E4FD7B628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6EBBB0-CBBB-12C2-71EB-61DA6CE52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E52B92-05E8-452C-5955-B137FD83D0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D2D8E1-BF86-EC48-E193-976DF30491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416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3068B-B39B-FBA5-2455-E0173A67C6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2CD9963-E682-382F-F176-C9B439109B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8964635-09D2-8CCE-30D1-6161E09EE9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6B83CB-DF4A-621B-3417-032E70A24B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604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DF9AE5-59B8-E525-C3CD-3D761E54A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E8AEAF0-735F-4661-C852-79829E21284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14F7137-9BFF-22DD-4E7E-2F74C9D303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7A7DFB-FCAE-FFB8-8459-11621D7A8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576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1CC318-C763-306B-FBC8-4D2A2E2E2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A8FAFC7-81D0-B866-E4AD-8440107781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9002E90-F160-52E8-FEC9-FB2B417D3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00D5C9-8C42-8B8E-B57C-E385F06B0A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237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Calibri"/>
                <a:ea typeface="等线"/>
                <a:cs typeface="Calibri"/>
              </a:rPr>
              <a:t>多层</a:t>
            </a:r>
            <a:br>
              <a:rPr lang="zh-CN" altLang="en-US" dirty="0">
                <a:latin typeface="Calibri"/>
                <a:ea typeface="等线"/>
                <a:cs typeface="Calibri"/>
              </a:rPr>
            </a:br>
            <a:r>
              <a:rPr lang="zh-CN" altLang="en-US">
                <a:latin typeface="等线"/>
                <a:ea typeface="等线"/>
                <a:cs typeface="Calibri"/>
              </a:rPr>
              <a:t>每列为一层</a:t>
            </a:r>
            <a:br>
              <a:rPr lang="zh-CN" altLang="en-US" dirty="0">
                <a:latin typeface="等线"/>
                <a:ea typeface="等线"/>
                <a:cs typeface="Calibri"/>
              </a:rPr>
            </a:br>
            <a:r>
              <a:rPr lang="zh-CN" altLang="en-US">
                <a:latin typeface="等线"/>
                <a:ea typeface="等线"/>
                <a:cs typeface="Calibri"/>
              </a:rPr>
              <a:t>从左往右传递</a:t>
            </a:r>
            <a:endParaRPr lang="en-US" altLang="zh-CN">
              <a:latin typeface="Calibri"/>
              <a:ea typeface="Calibri"/>
              <a:cs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75162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53F18-02BD-314E-7270-ED6032906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F452DC4-8907-85A2-74A0-B30B42AA36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2852D0F-8964-5AD4-DF53-C052F274CE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C86B8-7923-93ED-960B-9904FD72E0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835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D3886F-0B5D-82EB-93FC-F2E56F784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2D03F54-F281-6154-74D5-9F2BF7D422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5960A09-B1A1-171F-20FF-2466FE5B5E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06E2A-C62F-84A7-BCBF-9482720CA7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352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F0A894-CF9E-2349-AA04-A6F767C029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1F759B4-3483-EC88-AB86-A362F9EE27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596E61E-9CAC-F856-362C-4EE5C5F75D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FED1DB-35A5-CF04-8593-2437DEC41C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31010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1A294-837F-D855-76E4-F9E560EA9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37FE2A8-3CBB-37B6-0489-EF28117828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BC184B-9E47-DD43-50E6-0E1820F90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45F124-D110-6C07-C401-F05DCA323F3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6501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4D5F1-6E29-0852-407D-79E6F1911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B41269-57AE-D7ED-AAAB-AB26FCB4BB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3079F1-D92F-EA81-46A4-61C17F9708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24C5A0-597F-795C-F340-D9886596A2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5148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F14DC4-DA1D-4C3B-44A1-8CB554728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14873A8-89D4-CD48-F834-1CF26864C5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3BF2BA5-A524-2CDC-2F28-A526700F6F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3B4CB3-CA2B-D4B0-2AEE-010EC8DCCF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86482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37AE-1ECA-0818-A941-4D2809AB56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C9C9F6C-4F25-97E6-1CD8-4D371E63A4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FEF7A1D-9AE6-14DE-CE8D-C096EFD781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3E07765-531A-E548-3353-0BA20AB17A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320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8550-2AD8-8CC0-E87B-8F4ABB5064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CE847C8-2D23-4559-FFF0-51628A21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1B36DED-0494-462A-D0B2-AFD4BEA533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588DE-99F6-05D1-D14C-F99ED8FAE7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68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34939-F998-1CF0-DA4F-9BC3740BB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0257E6C-D901-E054-2E2C-64845A6C2E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1FE9AC-7758-9113-DEF2-6C62FA43E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4E9C43-B524-473B-B10E-7A6E0C2D9E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35426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21AEC-0FE0-35EF-1085-FB2322F10C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7A2C21-CA71-F089-DBA7-C57DDB8CB3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F749C06-1EBC-1E98-D5F6-F067DF44C0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EEC86-BE81-753E-5E37-1A06740FE3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96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396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ECA16-B4D7-B347-D044-440177FCD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11FDCC8-9D97-8B74-B719-F6EA0C8675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F22228-B949-A1EF-C826-3550BEE0C3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77F59A-AF03-136C-2F29-AFB835EC0A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804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9DA92-5B8B-E351-E12C-9EE6B2C44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934F4D-D388-5A6F-7307-6E18054BE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F37E429-4C8E-6685-DB7D-6FA023F44F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9AEBB2-B9D3-D4D9-DF3E-1CFA07AE81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5342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AB2E63-7B90-D320-4109-A3C5A378D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336344-0549-7053-F1CD-5EB0C7299E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C85651-C918-6E74-F73A-1CEBCDF50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67D5E-CACA-422D-DB71-3DBD9D0ED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4058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641793-1C5D-46E7-5166-7B36943BD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3C1E09-429B-9589-476A-56EE47B31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BC23CAD-7134-95C8-2705-DBC64FF4789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174FFF-92E3-29FE-4E87-D05F641C3F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29532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38134-FD3F-CC6B-FC94-B610256C7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96FFDC4-44EB-B1C4-7F6C-FC597DD928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EDCB0F2-C3C0-C538-0D2F-388425780F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90627D-A3B9-6188-A78C-8D089B6033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32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C82D9-89FF-95E7-56FD-5466C2269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9F0538F-1362-0825-D0C6-3EA7D5DF26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FEACB65-640F-9924-4D5F-0F1884152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6E010A-B751-B4AD-2EE5-D92AA59C4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5507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3AF96-802C-97CA-9FD9-5DBC6238DE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E2383E1-4FCD-E83A-FFF7-2CB67E1098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216B866-48BE-AA0D-B8FA-81429697C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86FE50-FE4A-6529-4D54-767497EBDB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503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C1778-834A-4993-9FD9-A58CDB23E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0F8ECD7-1D35-E5A1-0DEF-917E40DB1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55B860D-884E-C848-051F-AAA393576B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65940E9-7309-E4EC-686A-C39F84F239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9064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BF87F-C8E2-3941-C16D-B93C5A73D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742A9E4-6ACD-7ADE-9FE4-C85EC4D09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B626EBD-6897-0A8B-2902-3DFD416B1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53994D6-3B33-89C7-CD34-322591BA1D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5860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C24AC-2AFC-D1FF-8380-D862B5074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65D1068-5CA8-9696-F274-BB72E39558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5DAA57B-89A5-DF3A-2255-3DF996FC7C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D51FE7-0467-E7BB-B434-4E57447A98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00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B297B9-6250-BEFF-06D4-EFA209E80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46FE633-0E6E-953F-B001-E9F14FDE7D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B3BDF38-9745-173A-BE3D-FB3D9E5551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D183E99-5E41-7FB8-BB1D-E8A2B458AD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8568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8FBBA-BC0F-18D7-915D-6366C0D99A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053E135-26CC-1CEF-F733-8F3834F3BB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90BB99B-1610-9794-B6D2-3482D5EE8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DE00D5-D353-424A-CCAA-550F18AC98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331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38FBA-B17D-9C18-D2CB-461AA2D34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EBED847-AFD2-74B4-95F2-237C4A386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DFB1FF0-0362-B930-8297-2E3332CE91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072602-B964-942D-6D0D-0D84C3BF9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3550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E359C-8488-AE2E-4838-AD446F0B9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CA5F508-0819-2D5B-6C06-8500CDF48F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EB1CAC-4478-F0A9-A110-1B9A6377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4D9D4C-C2CB-D4BB-8750-47A937174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021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45FC9-A1EA-3D6B-ADA3-A75002424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4BE839A-AA20-CAD6-F0B4-AFD53795C3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782AC04-BE93-5DCE-6B35-6850CD4340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8FC61BB-5CA3-05C3-EAE9-92180CB6E8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43607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33A34-3736-2297-BF35-E2118D456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52F04DE-2D87-AF85-EB5C-7921A37A07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0ED5284-43C5-C7AF-85C3-3D5D9782B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988BE63-01C2-1BE2-0423-1139A15A1E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32119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7B1861-EBD2-4884-AC15-B36E67D6E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CF92D79-6943-C9EB-2D5A-34C6382D16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307F401-E4D7-20B6-D4E9-C157E5F14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528A6B-D580-1C10-D62B-A64E6C310F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70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CE2E90-9CC6-4FC5-8FF3-BFE68E48B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AAF60D8-B0BF-B050-FC52-A3BDE51EC9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4337E2B-3CDF-F77C-0823-B2C8463E4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5C1E19-B97D-1032-4660-21AE1FD048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658BD6-2812-40D0-B30A-C8CE52E3ACE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241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1E0E2-47B9-4889-BCB7-93AC20446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5FF376-1D17-4DB2-AB4B-72D8D9ED92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5385A6-9D69-410E-B46F-D9DDECA1B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5E85A5D-FE75-4ED7-B445-37F5393E4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963ABA-B78A-48EC-85F7-63CE480FB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430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71FA56-DCA2-48DD-9119-5226E73B6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0A0CFCB-9C6A-49D5-A23C-EE77E0E72E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9B1FC1-7860-4525-9F98-E56F28B271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642EC11-6796-4818-B2B1-AC43F3494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80EAD0-8021-4C7C-B3E0-9746ADD2E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1775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CCE322B-EC75-446D-9CFF-C7DC935D2B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D3771D-B779-4472-9BF0-16FFABE767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ABF3D5-1D1B-420E-8E70-7C32E657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B10746-73CE-496C-BB85-A7306961B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E9A98D-D611-4CF7-B5F3-0C3CFCC55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619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6F9D6-B5A3-468B-99E8-AB3C493C0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279D71-F889-4712-8E04-0898F94C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D8E418-03B9-4602-816D-E8813180A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F792D-E22C-49D4-B93C-E94A672AB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E8D86-E2B2-4F97-BA68-D4A0D467E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302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9B0D7B-0ED2-48FD-A5F7-93AC575E8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5F1CA7-CCA3-4F47-A714-550F9DD09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4FE65A-E4DE-4840-9084-A9510B2D1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9B1D55-5A65-4ACA-BFE1-999ACC7C8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B05AAD-E79A-4629-B8A3-EE56205E1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787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B75529-14A4-40DA-9DF2-53C80D3C5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FE1457-8FDA-4053-8159-156D8834B2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63859DD-043F-4BE9-BD59-347BB95250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7EA8653-0865-4CED-9FBB-C2E79FD1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ECD7124-3495-4D3B-9DE2-1AE7061DB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BB41F7F-77F4-4AA5-9FE5-D373EE05D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399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F3D08-0CC4-4674-AFF0-A78DC52A0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00C5C5-7015-4011-A833-0FD64B5C3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DA50B9-E1A3-43A5-8D08-FC78B3B74D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F12FBA3-1F3B-48A9-BC54-806C1C2D1F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6F24C95-AED4-451A-8FD5-BC3BC3274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35E8FC2-4A28-476E-801E-B7DC224E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70FAD6-F8E7-4D1E-ABB7-10BCD81C7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D86EED2-596D-4FF3-AF1A-D94F982B1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368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D28EBD-0525-49A6-B238-80EA9FB36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E10DB54-29A3-48B5-8700-4E92CD3A6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3B17699-939C-4A63-8EB4-F10484C9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3C7A71C-1090-474D-BFE9-85E76558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389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335BDA-E2E6-4F5D-AC87-4BEA4A5E8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D899EB0-4A42-40ED-BB72-4642AB7AC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8BCA6-BA7F-457B-A9AB-693854404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1526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50A27A-8BFD-459B-B899-2F9356953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19ECAB-5783-44BB-89C3-8E5F032D2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4C1534-93DE-4331-9C1E-5CEB95B68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C3235E4-CCF5-4ECD-9665-931EB5945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8E7E6E6-4AB5-43D0-A90E-6ABD3F433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A22B8D-049E-427A-87B7-31EBC008B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153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91A51B-5346-41B8-9A31-93EEA1EAF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0B86B64-BBCB-48E6-AC50-844EAFF357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D2CF45-BBF5-4728-BAD6-9E4FF0E4B7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BB457F-726E-46F3-A16A-8AEE966B6E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BFAF70-563B-403C-942B-70D300D5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85EE56-D198-4E32-A9E7-6EFF97ED3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99442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FD199FD-1117-46C6-B585-9F3BFEACE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CE4D2-C5A9-491F-95DB-8306D5966B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17A7E16-ED13-40D6-9C35-DD1C32DE80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9AFD3-5561-44DF-AE0A-8D4687FA4227}" type="datetimeFigureOut">
              <a:rPr lang="zh-CN" altLang="en-US" smtClean="0"/>
              <a:t>2025/12/5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871CE6-5F08-4025-9275-7B27A4E8F8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1EFFBF-6555-4FF8-8024-69D55F424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99B47C-8D70-427D-80E2-FBF7DFB70A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3711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velopers.google.com/machine-learning/crash-course/neural-networks/interactive-exercises?hl=zh-cn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2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4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2.png"/><Relationship Id="rId10" Type="http://schemas.openxmlformats.org/officeDocument/2006/relationships/image" Target="../media/image120.png"/><Relationship Id="rId4" Type="http://schemas.openxmlformats.org/officeDocument/2006/relationships/image" Target="../media/image11.pn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logo with text on it&#10;&#10;Description automatically generated">
            <a:extLst>
              <a:ext uri="{FF2B5EF4-FFF2-40B4-BE49-F238E27FC236}">
                <a16:creationId xmlns:a16="http://schemas.microsoft.com/office/drawing/2014/main" id="{115AAB23-7414-418E-818F-BD3198D9446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33" t="38541" r="23734" b="35240"/>
          <a:stretch>
            <a:fillRect/>
          </a:stretch>
        </p:blipFill>
        <p:spPr>
          <a:xfrm>
            <a:off x="-91013" y="0"/>
            <a:ext cx="3565525" cy="11982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8255B09-D798-463B-9B64-29DCE7EF191F}"/>
              </a:ext>
            </a:extLst>
          </p:cNvPr>
          <p:cNvSpPr txBox="1"/>
          <p:nvPr/>
        </p:nvSpPr>
        <p:spPr>
          <a:xfrm>
            <a:off x="385364" y="2019427"/>
            <a:ext cx="11421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人工智能基础</a:t>
            </a:r>
            <a:endParaRPr lang="en-US" altLang="zh-CN" sz="3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5">
            <a:extLst>
              <a:ext uri="{FF2B5EF4-FFF2-40B4-BE49-F238E27FC236}">
                <a16:creationId xmlns:a16="http://schemas.microsoft.com/office/drawing/2014/main" id="{CDEA9E72-67A4-4338-A800-173D75FD7B27}"/>
              </a:ext>
            </a:extLst>
          </p:cNvPr>
          <p:cNvSpPr txBox="1"/>
          <p:nvPr/>
        </p:nvSpPr>
        <p:spPr>
          <a:xfrm>
            <a:off x="4492392" y="5124589"/>
            <a:ext cx="3077512" cy="3606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2025/12/02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25" name="灯片编号占位符 1">
            <a:extLst>
              <a:ext uri="{FF2B5EF4-FFF2-40B4-BE49-F238E27FC236}">
                <a16:creationId xmlns:a16="http://schemas.microsoft.com/office/drawing/2014/main" id="{85507DB0-F780-4789-879A-712B30394D4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</a:t>
            </a:fld>
            <a:endParaRPr lang="en-US" sz="14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2E223-9608-157A-8CFC-937007B4C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B29E3563-A0A9-5A20-49F9-3B79C906A4E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10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031274C-AE5D-D6C0-5B39-580421B3B34F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6CA8B9-617A-C60B-B4FC-02DDE4C47676}"/>
              </a:ext>
            </a:extLst>
          </p:cNvPr>
          <p:cNvSpPr txBox="1"/>
          <p:nvPr/>
        </p:nvSpPr>
        <p:spPr>
          <a:xfrm>
            <a:off x="559063" y="159903"/>
            <a:ext cx="638828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神经网络基本结构：激活函数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46BEE21-5498-8CA1-12CF-224221B794CC}"/>
              </a:ext>
            </a:extLst>
          </p:cNvPr>
          <p:cNvGrpSpPr/>
          <p:nvPr/>
        </p:nvGrpSpPr>
        <p:grpSpPr>
          <a:xfrm>
            <a:off x="5184416" y="4208571"/>
            <a:ext cx="4320208" cy="2408342"/>
            <a:chOff x="1636644" y="1073329"/>
            <a:chExt cx="4320208" cy="2408342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CAA87F8-3F12-34DF-1F87-6083DE6CF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6644" y="1073329"/>
              <a:ext cx="4320208" cy="240834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F159E0C-EF4F-C772-CECC-1D7AAB1A9514}"/>
                </a:ext>
              </a:extLst>
            </p:cNvPr>
            <p:cNvSpPr txBox="1"/>
            <p:nvPr/>
          </p:nvSpPr>
          <p:spPr>
            <a:xfrm>
              <a:off x="1755913" y="1119809"/>
              <a:ext cx="12987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/>
                <a:t>Gelu</a:t>
              </a:r>
              <a:endParaRPr lang="zh-CN" altLang="en-US" b="1" dirty="0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7FAE42-8463-335D-4D5D-A51D9475A357}"/>
              </a:ext>
            </a:extLst>
          </p:cNvPr>
          <p:cNvGrpSpPr/>
          <p:nvPr/>
        </p:nvGrpSpPr>
        <p:grpSpPr>
          <a:xfrm>
            <a:off x="2447841" y="4797475"/>
            <a:ext cx="2131128" cy="1230534"/>
            <a:chOff x="5108809" y="5251132"/>
            <a:chExt cx="2131128" cy="1230534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0232C7A-6F8A-60B3-6B2E-5B803104E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r="64520"/>
            <a:stretch>
              <a:fillRect/>
            </a:stretch>
          </p:blipFill>
          <p:spPr>
            <a:xfrm>
              <a:off x="5108809" y="5251132"/>
              <a:ext cx="2131128" cy="12305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3B0D7E2-8EB4-5A67-DC82-3A2D4EFF33C4}"/>
                    </a:ext>
                  </a:extLst>
                </p:cNvPr>
                <p:cNvSpPr txBox="1"/>
                <p:nvPr/>
              </p:nvSpPr>
              <p:spPr>
                <a:xfrm>
                  <a:off x="5172670" y="5330608"/>
                  <a:ext cx="9233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：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13" name="文本框 12">
                  <a:extLst>
                    <a:ext uri="{FF2B5EF4-FFF2-40B4-BE49-F238E27FC236}">
                      <a16:creationId xmlns:a16="http://schemas.microsoft.com/office/drawing/2014/main" id="{C3B0D7E2-8EB4-5A67-DC82-3A2D4EFF3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2670" y="5330608"/>
                  <a:ext cx="92333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6623" r="-5298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7B00B20-A049-D5B7-25BB-3912B7E3D635}"/>
              </a:ext>
            </a:extLst>
          </p:cNvPr>
          <p:cNvCxnSpPr>
            <a:cxnSpLocks/>
          </p:cNvCxnSpPr>
          <p:nvPr/>
        </p:nvCxnSpPr>
        <p:spPr>
          <a:xfrm>
            <a:off x="4578969" y="5412742"/>
            <a:ext cx="605447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ailing the S-Curve: Exploring the Sigmoid Function | by Shubham Sangole |  GoPenAI">
            <a:extLst>
              <a:ext uri="{FF2B5EF4-FFF2-40B4-BE49-F238E27FC236}">
                <a16:creationId xmlns:a16="http://schemas.microsoft.com/office/drawing/2014/main" id="{076A79CB-B2B6-5080-E301-76FD30B9A5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02" y="1151193"/>
            <a:ext cx="3768191" cy="1979649"/>
          </a:xfrm>
          <a:prstGeom prst="rect">
            <a:avLst/>
          </a:prstGeom>
        </p:spPr>
      </p:pic>
      <p:pic>
        <p:nvPicPr>
          <p:cNvPr id="4" name="图片 3" descr="手机屏幕截图&#10;&#10;AI 生成的内容可能不正确。">
            <a:extLst>
              <a:ext uri="{FF2B5EF4-FFF2-40B4-BE49-F238E27FC236}">
                <a16:creationId xmlns:a16="http://schemas.microsoft.com/office/drawing/2014/main" id="{3150D118-E5FF-911B-FFEA-C1EF0AA31BB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68" r="56067" b="1219"/>
          <a:stretch>
            <a:fillRect/>
          </a:stretch>
        </p:blipFill>
        <p:spPr>
          <a:xfrm>
            <a:off x="90977" y="1745254"/>
            <a:ext cx="2066924" cy="788402"/>
          </a:xfrm>
          <a:prstGeom prst="rect">
            <a:avLst/>
          </a:prstGeom>
        </p:spPr>
      </p:pic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A7FE1AEB-7DB4-3643-9974-8CE13C163CC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81871" y="1526442"/>
            <a:ext cx="7268077" cy="1226876"/>
          </a:xfrm>
          <a:prstGeom prst="rect">
            <a:avLst/>
          </a:prstGeom>
        </p:spPr>
      </p:pic>
      <p:sp>
        <p:nvSpPr>
          <p:cNvPr id="8" name="箭头: 下 7">
            <a:extLst>
              <a:ext uri="{FF2B5EF4-FFF2-40B4-BE49-F238E27FC236}">
                <a16:creationId xmlns:a16="http://schemas.microsoft.com/office/drawing/2014/main" id="{500D5C0D-53F6-1248-1A29-3A89AA62BAD3}"/>
              </a:ext>
            </a:extLst>
          </p:cNvPr>
          <p:cNvSpPr/>
          <p:nvPr/>
        </p:nvSpPr>
        <p:spPr>
          <a:xfrm>
            <a:off x="3436351" y="3210995"/>
            <a:ext cx="307081" cy="1344864"/>
          </a:xfrm>
          <a:prstGeom prst="downArrow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3107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683B5-B47F-AA23-7E5A-7AA4C2710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47627561-4C7E-EE3A-5F1E-56A6506070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11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E584E44-595B-7C5C-7963-02957A5D285F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58D7869-9020-2CB7-8C07-81570BFA72EC}"/>
              </a:ext>
            </a:extLst>
          </p:cNvPr>
          <p:cNvSpPr txBox="1"/>
          <p:nvPr/>
        </p:nvSpPr>
        <p:spPr>
          <a:xfrm>
            <a:off x="559063" y="159903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194" name="Picture 2" descr="Classifying Handwritten Digits Using A Multilayer Perceptron Classifier  (MLP) | Towards Data Science">
            <a:extLst>
              <a:ext uri="{FF2B5EF4-FFF2-40B4-BE49-F238E27FC236}">
                <a16:creationId xmlns:a16="http://schemas.microsoft.com/office/drawing/2014/main" id="{1539181F-4CCA-2CD9-72DA-F85E6627E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87" y="1202267"/>
            <a:ext cx="5798955" cy="5441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贝克曼Beckman 神经元实验技术｜原代培养、电生理检测与成像方案">
            <a:extLst>
              <a:ext uri="{FF2B5EF4-FFF2-40B4-BE49-F238E27FC236}">
                <a16:creationId xmlns:a16="http://schemas.microsoft.com/office/drawing/2014/main" id="{7ECCCF75-1FB1-3DDA-1EB9-90F4759C3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3" r="5404"/>
          <a:stretch>
            <a:fillRect/>
          </a:stretch>
        </p:blipFill>
        <p:spPr bwMode="auto">
          <a:xfrm>
            <a:off x="6637867" y="2298686"/>
            <a:ext cx="4647804" cy="286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左右 1">
            <a:extLst>
              <a:ext uri="{FF2B5EF4-FFF2-40B4-BE49-F238E27FC236}">
                <a16:creationId xmlns:a16="http://schemas.microsoft.com/office/drawing/2014/main" id="{E3CD95F4-A693-B810-E6EC-141130A7949F}"/>
              </a:ext>
            </a:extLst>
          </p:cNvPr>
          <p:cNvSpPr/>
          <p:nvPr/>
        </p:nvSpPr>
        <p:spPr>
          <a:xfrm>
            <a:off x="5227983" y="3604590"/>
            <a:ext cx="1122377" cy="404191"/>
          </a:xfrm>
          <a:prstGeom prst="leftRightArrow">
            <a:avLst>
              <a:gd name="adj1" fmla="val 50000"/>
              <a:gd name="adj2" fmla="val 4285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230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7112D-CB54-504A-B71B-E7507026F6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ACE7D295-9D86-838D-7F3B-1D9C31C76C3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12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7A33149-C460-F9DE-604A-A1883932BBA5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C1CF216-96B2-6BBA-E125-3F654C13A80D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94795-0652-A601-B243-D276CB302C5C}"/>
              </a:ext>
            </a:extLst>
          </p:cNvPr>
          <p:cNvSpPr txBox="1"/>
          <p:nvPr/>
        </p:nvSpPr>
        <p:spPr>
          <a:xfrm>
            <a:off x="4060975" y="1192383"/>
            <a:ext cx="322764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800">
                <a:latin typeface="Microsoft YaHei"/>
                <a:ea typeface="Microsoft YaHei"/>
              </a:rPr>
              <a:t>如何训练函数?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2B1AF8-C4AB-941E-35CB-6E8227C0D9BE}"/>
              </a:ext>
            </a:extLst>
          </p:cNvPr>
          <p:cNvSpPr txBox="1"/>
          <p:nvPr/>
        </p:nvSpPr>
        <p:spPr>
          <a:xfrm>
            <a:off x="1588168" y="2378242"/>
            <a:ext cx="267101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b="1" dirty="0">
                <a:solidFill>
                  <a:schemeClr val="accent2">
                    <a:lumMod val="49000"/>
                  </a:schemeClr>
                </a:solidFill>
                <a:latin typeface="Microsoft YaHei"/>
                <a:ea typeface="Microsoft YaHei"/>
              </a:rPr>
              <a:t>设定一个目标</a:t>
            </a:r>
            <a:endParaRPr lang="zh-CN" sz="2400" b="1" dirty="0">
              <a:solidFill>
                <a:schemeClr val="accent2">
                  <a:lumMod val="49000"/>
                </a:schemeClr>
              </a:solidFill>
              <a:latin typeface="Microsoft YaHei"/>
              <a:ea typeface="Microsoft YaHei"/>
            </a:endParaRPr>
          </a:p>
          <a:p>
            <a:pPr marL="457200" indent="-457200">
              <a:buAutoNum type="arabicPeriod"/>
            </a:pPr>
            <a:endParaRPr lang="zh-CN" altLang="en-US" sz="2400" b="1" dirty="0">
              <a:solidFill>
                <a:schemeClr val="accent1">
                  <a:lumMod val="76000"/>
                </a:schemeClr>
              </a:solidFill>
              <a:latin typeface="Microsoft YaHei"/>
              <a:ea typeface="Microsoft YaHei"/>
            </a:endParaRPr>
          </a:p>
          <a:p>
            <a:pPr marL="457200" indent="-457200">
              <a:buAutoNum type="arabicPeriod"/>
            </a:pPr>
            <a:endParaRPr lang="zh-CN" altLang="en-US" sz="2400" b="1" dirty="0">
              <a:solidFill>
                <a:schemeClr val="accent1">
                  <a:lumMod val="76000"/>
                </a:schemeClr>
              </a:solidFill>
              <a:latin typeface="Microsoft YaHei"/>
              <a:ea typeface="Microsoft YaHei"/>
            </a:endParaRPr>
          </a:p>
          <a:p>
            <a:pPr marL="457200" indent="-457200">
              <a:buAutoNum type="arabicPeriod"/>
            </a:pPr>
            <a:endParaRPr lang="zh-CN" altLang="en-US" sz="2400" b="1" dirty="0">
              <a:solidFill>
                <a:schemeClr val="accent1">
                  <a:lumMod val="76000"/>
                </a:schemeClr>
              </a:solidFill>
              <a:latin typeface="Microsoft YaHei"/>
              <a:ea typeface="Microsoft YaHei"/>
            </a:endParaRPr>
          </a:p>
          <a:p>
            <a:pPr marL="457200" indent="-457200">
              <a:buAutoNum type="arabicPeriod"/>
            </a:pPr>
            <a:endParaRPr lang="zh-CN" altLang="en-US" sz="2400" b="1" dirty="0">
              <a:solidFill>
                <a:schemeClr val="accent1">
                  <a:lumMod val="76000"/>
                </a:schemeClr>
              </a:solidFill>
              <a:latin typeface="Microsoft YaHei"/>
              <a:ea typeface="Microsoft YaHei"/>
            </a:endParaRPr>
          </a:p>
          <a:p>
            <a:pPr marL="457200" indent="-457200">
              <a:buAutoNum type="arabicPeriod"/>
            </a:pPr>
            <a:r>
              <a:rPr lang="zh-CN" altLang="en-US" sz="2400" b="1" dirty="0">
                <a:solidFill>
                  <a:schemeClr val="accent1">
                    <a:lumMod val="76000"/>
                  </a:schemeClr>
                </a:solidFill>
                <a:latin typeface="Microsoft YaHei"/>
                <a:ea typeface="Microsoft YaHei"/>
              </a:rPr>
              <a:t>狠狠惩罚</a:t>
            </a:r>
          </a:p>
          <a:p>
            <a:pPr algn="ctr"/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138DFB7A-450E-FAA3-D2B2-E80C24A23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900" y="4203032"/>
            <a:ext cx="587041" cy="51334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6EF56571-CD11-1275-9B1F-D09F81E775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4167" y="2374482"/>
            <a:ext cx="598572" cy="512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15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628245-D2B4-0D3D-3FD4-2A752979E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505A311-0BBD-C50B-D13D-B7E580DE132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586596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13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2037A26-DB76-A7C1-FE22-EC9C1889D7D4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78DB4C4-D6B4-DDE9-A94F-5142BA8AC8D6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7989BA-B3DF-698B-E491-9130E18F1566}"/>
              </a:ext>
            </a:extLst>
          </p:cNvPr>
          <p:cNvSpPr txBox="1"/>
          <p:nvPr/>
        </p:nvSpPr>
        <p:spPr>
          <a:xfrm>
            <a:off x="2648742" y="1342579"/>
            <a:ext cx="46566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损失函数（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Loss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）</a:t>
            </a:r>
          </a:p>
        </p:txBody>
      </p:sp>
      <p:sp>
        <p:nvSpPr>
          <p:cNvPr id="24" name="箭头: 上下 23">
            <a:extLst>
              <a:ext uri="{FF2B5EF4-FFF2-40B4-BE49-F238E27FC236}">
                <a16:creationId xmlns:a16="http://schemas.microsoft.com/office/drawing/2014/main" id="{EE4B1312-0929-3115-14EF-34FFF616EB27}"/>
              </a:ext>
            </a:extLst>
          </p:cNvPr>
          <p:cNvSpPr/>
          <p:nvPr/>
        </p:nvSpPr>
        <p:spPr>
          <a:xfrm rot="16200000">
            <a:off x="5133373" y="5355994"/>
            <a:ext cx="274795" cy="829622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F9C9541-BCEE-7190-02B3-089AD08936A5}"/>
              </a:ext>
            </a:extLst>
          </p:cNvPr>
          <p:cNvSpPr txBox="1"/>
          <p:nvPr/>
        </p:nvSpPr>
        <p:spPr>
          <a:xfrm>
            <a:off x="3382891" y="5547755"/>
            <a:ext cx="147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微软雅黑"/>
                <a:ea typeface="微软雅黑"/>
              </a:rPr>
              <a:t>最小化误差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D7B8AAD-120D-96A2-3E57-6A3B883278CF}"/>
              </a:ext>
            </a:extLst>
          </p:cNvPr>
          <p:cNvGrpSpPr/>
          <p:nvPr/>
        </p:nvGrpSpPr>
        <p:grpSpPr>
          <a:xfrm>
            <a:off x="5832339" y="1992672"/>
            <a:ext cx="6046114" cy="925613"/>
            <a:chOff x="1525930" y="1947258"/>
            <a:chExt cx="6046114" cy="92561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ABF7340-0203-7264-52AC-E9A6F74226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085" y="1947258"/>
              <a:ext cx="4280959" cy="92561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E3B1FD2-6BA2-95DD-2022-FDCAF2C596C8}"/>
                </a:ext>
              </a:extLst>
            </p:cNvPr>
            <p:cNvSpPr txBox="1"/>
            <p:nvPr/>
          </p:nvSpPr>
          <p:spPr>
            <a:xfrm>
              <a:off x="1525930" y="2152118"/>
              <a:ext cx="30828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MSE</a:t>
              </a:r>
              <a:r>
                <a:rPr lang="zh-CN" altLang="en-US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：</a:t>
              </a:r>
              <a:r>
                <a:rPr lang="en-US" altLang="zh-CN" sz="24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Loss=</a:t>
              </a: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23B07F2-F82C-D256-9A04-C53C2F08F0D0}"/>
              </a:ext>
            </a:extLst>
          </p:cNvPr>
          <p:cNvSpPr txBox="1"/>
          <p:nvPr/>
        </p:nvSpPr>
        <p:spPr>
          <a:xfrm>
            <a:off x="5832339" y="5567700"/>
            <a:ext cx="147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5EF9B4-5E4D-D1F2-547A-8C86FCA32176}"/>
              </a:ext>
            </a:extLst>
          </p:cNvPr>
          <p:cNvSpPr txBox="1"/>
          <p:nvPr/>
        </p:nvSpPr>
        <p:spPr>
          <a:xfrm>
            <a:off x="523771" y="1342759"/>
            <a:ext cx="259981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000">
                <a:latin typeface="Microsoft YaHei"/>
                <a:ea typeface="Microsoft YaHei"/>
              </a:rPr>
              <a:t>设定一个目标</a:t>
            </a:r>
            <a:r>
              <a:rPr lang="zh-CN" sz="2000">
                <a:ea typeface="+mn-lt"/>
                <a:cs typeface="+mn-lt"/>
              </a:rPr>
              <a:t>🎯</a:t>
            </a:r>
            <a:r>
              <a:rPr lang="zh-CN" altLang="en-US" sz="2000">
                <a:latin typeface="Microsoft YaHei"/>
                <a:ea typeface="Microsoft YaHei"/>
              </a:rPr>
              <a:t>: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E915E10E-9FD0-E7D6-348B-AEEABCE80E7E}"/>
              </a:ext>
            </a:extLst>
          </p:cNvPr>
          <p:cNvSpPr/>
          <p:nvPr/>
        </p:nvSpPr>
        <p:spPr>
          <a:xfrm>
            <a:off x="457149" y="2009844"/>
            <a:ext cx="618067" cy="1445745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微软雅黑"/>
                <a:ea typeface="微软雅黑"/>
              </a:rPr>
              <a:t>输入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3C1ACCD2-8C71-647F-2A7F-83164A422BC6}"/>
              </a:ext>
            </a:extLst>
          </p:cNvPr>
          <p:cNvSpPr/>
          <p:nvPr/>
        </p:nvSpPr>
        <p:spPr>
          <a:xfrm>
            <a:off x="1560638" y="1963277"/>
            <a:ext cx="1227667" cy="1538878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D17135B0-58B9-4F91-E511-158C804543FA}"/>
              </a:ext>
            </a:extLst>
          </p:cNvPr>
          <p:cNvSpPr/>
          <p:nvPr/>
        </p:nvSpPr>
        <p:spPr>
          <a:xfrm>
            <a:off x="3273727" y="2269909"/>
            <a:ext cx="1220612" cy="925614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（预测）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4B5AD6A7-B37D-DC0C-854F-E0A373828A16}"/>
              </a:ext>
            </a:extLst>
          </p:cNvPr>
          <p:cNvCxnSpPr>
            <a:cxnSpLocks/>
          </p:cNvCxnSpPr>
          <p:nvPr/>
        </p:nvCxnSpPr>
        <p:spPr>
          <a:xfrm flipV="1">
            <a:off x="1075216" y="2732716"/>
            <a:ext cx="485422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B6051E19-7AE7-3D90-85BD-51204CBC7847}"/>
              </a:ext>
            </a:extLst>
          </p:cNvPr>
          <p:cNvCxnSpPr/>
          <p:nvPr/>
        </p:nvCxnSpPr>
        <p:spPr>
          <a:xfrm flipV="1">
            <a:off x="2785482" y="2740657"/>
            <a:ext cx="485422" cy="1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A81D443D-D029-76F5-1402-6F831C06385A}"/>
              </a:ext>
            </a:extLst>
          </p:cNvPr>
          <p:cNvSpPr/>
          <p:nvPr/>
        </p:nvSpPr>
        <p:spPr>
          <a:xfrm>
            <a:off x="3338338" y="3851783"/>
            <a:ext cx="1092276" cy="58437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实际值</a:t>
            </a:r>
          </a:p>
        </p:txBody>
      </p:sp>
      <p:sp>
        <p:nvSpPr>
          <p:cNvPr id="31" name="箭头: 左右 30">
            <a:extLst>
              <a:ext uri="{FF2B5EF4-FFF2-40B4-BE49-F238E27FC236}">
                <a16:creationId xmlns:a16="http://schemas.microsoft.com/office/drawing/2014/main" id="{A7A19965-F149-7C40-1B01-F34FE8B2CAF0}"/>
              </a:ext>
            </a:extLst>
          </p:cNvPr>
          <p:cNvSpPr/>
          <p:nvPr/>
        </p:nvSpPr>
        <p:spPr>
          <a:xfrm rot="16200000">
            <a:off x="3568084" y="3435142"/>
            <a:ext cx="622403" cy="21198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09158B43-3D03-FE64-2E99-62E83505A3F4}"/>
              </a:ext>
            </a:extLst>
          </p:cNvPr>
          <p:cNvSpPr txBox="1"/>
          <p:nvPr/>
        </p:nvSpPr>
        <p:spPr>
          <a:xfrm>
            <a:off x="4119912" y="3265661"/>
            <a:ext cx="1524446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3200" b="1">
                <a:solidFill>
                  <a:srgbClr val="C00000"/>
                </a:solidFill>
                <a:latin typeface="Arial"/>
                <a:ea typeface="等线"/>
                <a:cs typeface="Arial"/>
              </a:rPr>
              <a:t>?</a:t>
            </a:r>
            <a:endParaRPr lang="zh-CN" altLang="en-US" sz="2400" b="1">
              <a:solidFill>
                <a:srgbClr val="C00000"/>
              </a:solidFill>
              <a:latin typeface="Arial"/>
              <a:cs typeface="Arial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BC6DAAC5-8DC5-97A7-212E-104BAAA66D37}"/>
              </a:ext>
            </a:extLst>
          </p:cNvPr>
          <p:cNvSpPr/>
          <p:nvPr/>
        </p:nvSpPr>
        <p:spPr>
          <a:xfrm>
            <a:off x="4594623" y="3048512"/>
            <a:ext cx="823427" cy="824815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2A72747-0AA1-3706-6014-A23A2F583D5C}"/>
              </a:ext>
            </a:extLst>
          </p:cNvPr>
          <p:cNvSpPr txBox="1"/>
          <p:nvPr/>
        </p:nvSpPr>
        <p:spPr>
          <a:xfrm>
            <a:off x="5726103" y="3228182"/>
            <a:ext cx="2514850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3200" b="1" dirty="0">
                <a:solidFill>
                  <a:schemeClr val="accent2">
                    <a:lumMod val="49000"/>
                  </a:schemeClr>
                </a:solidFill>
                <a:ea typeface="等线"/>
              </a:rPr>
              <a:t>F</a:t>
            </a:r>
            <a:r>
              <a:rPr lang="zh-CN" altLang="en-US" sz="2000" dirty="0">
                <a:latin typeface="Microsoft YaHei"/>
                <a:ea typeface="Microsoft YaHei"/>
              </a:rPr>
              <a:t>(预测值 , 实际值)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2F097C-110A-E031-12B8-2C81E827D238}"/>
              </a:ext>
            </a:extLst>
          </p:cNvPr>
          <p:cNvSpPr txBox="1"/>
          <p:nvPr/>
        </p:nvSpPr>
        <p:spPr>
          <a:xfrm>
            <a:off x="5851027" y="3851290"/>
            <a:ext cx="2599811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/>
                <a:ea typeface="Microsoft YaHei"/>
              </a:rPr>
              <a:t>衡量两者差异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EDD4A11-F8FA-A1B6-DB5E-21EA3E3FEEDA}"/>
              </a:ext>
            </a:extLst>
          </p:cNvPr>
          <p:cNvSpPr txBox="1"/>
          <p:nvPr/>
        </p:nvSpPr>
        <p:spPr>
          <a:xfrm>
            <a:off x="8240953" y="3405014"/>
            <a:ext cx="2130903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baseline="0" dirty="0">
                <a:solidFill>
                  <a:srgbClr val="843C0C"/>
                </a:solidFill>
                <a:latin typeface="Microsoft YaHei"/>
              </a:rPr>
              <a:t>Loss</a:t>
            </a:r>
            <a:r>
              <a:rPr lang="en-US" sz="2000" b="1" dirty="0">
                <a:solidFill>
                  <a:srgbClr val="843C0C"/>
                </a:solidFill>
                <a:latin typeface="Microsoft YaHei"/>
              </a:rPr>
              <a:t> Function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69541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34" grpId="0"/>
      <p:bldP spid="36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371DA-C702-EB4D-B3BB-870C0B15C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74779EB3-E749-E883-EDC7-B91F9B65E29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14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0FC713C-DED6-CEE0-3D80-6397B5BE0748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4EE5840-BEE2-0435-2497-6C3140665310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64988BC-1D32-5437-808E-8F14BAFB8AF4}"/>
              </a:ext>
            </a:extLst>
          </p:cNvPr>
          <p:cNvSpPr txBox="1"/>
          <p:nvPr/>
        </p:nvSpPr>
        <p:spPr>
          <a:xfrm>
            <a:off x="558299" y="1221198"/>
            <a:ext cx="46566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常见损失函数（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Loss</a:t>
            </a:r>
            <a:r>
              <a:rPr lang="zh-CN" altLang="en-US" sz="2000" b="1">
                <a:solidFill>
                  <a:schemeClr val="accent2">
                    <a:lumMod val="50000"/>
                  </a:schemeClr>
                </a:solidFill>
                <a:latin typeface="微软雅黑"/>
                <a:ea typeface="微软雅黑"/>
              </a:rPr>
              <a:t>）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57AD8A1-2D7E-B703-3526-6C055D49358B}"/>
              </a:ext>
            </a:extLst>
          </p:cNvPr>
          <p:cNvGrpSpPr/>
          <p:nvPr/>
        </p:nvGrpSpPr>
        <p:grpSpPr>
          <a:xfrm>
            <a:off x="3609630" y="2823896"/>
            <a:ext cx="4326556" cy="608676"/>
            <a:chOff x="1507818" y="1947258"/>
            <a:chExt cx="6064226" cy="925613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5CF4886E-9075-2299-B8B0-F883CC7AA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1085" y="1947258"/>
              <a:ext cx="4280959" cy="925613"/>
            </a:xfrm>
            <a:prstGeom prst="rect">
              <a:avLst/>
            </a:prstGeom>
          </p:spPr>
        </p:pic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FE9FE83-04A0-C3F5-57AF-8B107BDDE45B}"/>
                </a:ext>
              </a:extLst>
            </p:cNvPr>
            <p:cNvSpPr txBox="1"/>
            <p:nvPr/>
          </p:nvSpPr>
          <p:spPr>
            <a:xfrm>
              <a:off x="1507818" y="2152119"/>
              <a:ext cx="2919816" cy="521222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altLang="zh-CN" dirty="0">
                  <a:latin typeface="Cambria Math"/>
                  <a:ea typeface="Cambria Math"/>
                </a:rPr>
                <a:t>MSE</a:t>
              </a:r>
              <a:r>
                <a:rPr lang="zh-CN" altLang="en-US" dirty="0">
                  <a:latin typeface="Cambria Math"/>
                  <a:ea typeface="Cambria Math" panose="02040503050406030204" pitchFamily="18" charset="0"/>
                </a:rPr>
                <a:t>：</a:t>
              </a:r>
              <a:r>
                <a:rPr lang="en-US" altLang="zh-CN" dirty="0">
                  <a:latin typeface="Cambria Math"/>
                  <a:ea typeface="Cambria Math"/>
                </a:rPr>
                <a:t>Loss=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252AE00D-4D52-4E55-8961-3AFAC80FBA04}"/>
              </a:ext>
            </a:extLst>
          </p:cNvPr>
          <p:cNvSpPr txBox="1"/>
          <p:nvPr/>
        </p:nvSpPr>
        <p:spPr>
          <a:xfrm>
            <a:off x="559699" y="1884770"/>
            <a:ext cx="609600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b="1">
                <a:latin typeface="Microsoft YaHei"/>
                <a:ea typeface="等线"/>
              </a:rPr>
              <a:t>回归任务(regression)</a:t>
            </a:r>
            <a:endParaRPr lang="zh-CN" altLang="en-US" dirty="0"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r>
              <a:rPr lang="zh-CN" altLang="en-US" sz="2000" b="1">
                <a:latin typeface="Microsoft YaHei"/>
                <a:ea typeface="等线"/>
              </a:rPr>
              <a:t>分类任务</a:t>
            </a:r>
            <a:r>
              <a:rPr lang="zh-CN" altLang="en-US" sz="2000" b="1">
                <a:latin typeface="Microsoft YaHei"/>
                <a:ea typeface="+mn-lt"/>
                <a:cs typeface="+mn-lt"/>
              </a:rPr>
              <a:t>(Classification)</a:t>
            </a:r>
            <a:endParaRPr lang="zh-CN" altLang="en-US" sz="2000" b="1" dirty="0">
              <a:latin typeface="Microsoft YaHei"/>
              <a:ea typeface="等线"/>
            </a:endParaRPr>
          </a:p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E0AFF9-44A7-5107-FCDB-46D5EB761717}"/>
              </a:ext>
            </a:extLst>
          </p:cNvPr>
          <p:cNvSpPr txBox="1"/>
          <p:nvPr/>
        </p:nvSpPr>
        <p:spPr>
          <a:xfrm>
            <a:off x="998018" y="2329831"/>
            <a:ext cx="60960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icrosoft YaHei"/>
                <a:ea typeface="Microsoft YaHei"/>
              </a:rPr>
              <a:t>预测连续数值（例如：房价</a:t>
            </a:r>
            <a:r>
              <a:rPr lang="en-US" dirty="0">
                <a:latin typeface="Microsoft YaHei"/>
                <a:ea typeface="Microsoft YaHei"/>
              </a:rPr>
              <a:t>、</a:t>
            </a:r>
            <a:r>
              <a:rPr lang="zh-CN" altLang="en-US">
                <a:latin typeface="Microsoft YaHei"/>
                <a:ea typeface="Microsoft YaHei"/>
              </a:rPr>
              <a:t>股票、气温</a:t>
            </a:r>
            <a:r>
              <a:rPr lang="en-US" dirty="0">
                <a:latin typeface="Microsoft YaHei"/>
                <a:ea typeface="Microsoft YaHei"/>
              </a:rPr>
              <a:t>）。</a:t>
            </a:r>
          </a:p>
          <a:p>
            <a:endParaRPr lang="en-US"/>
          </a:p>
          <a:p>
            <a:endParaRPr lang="en-US" b="1"/>
          </a:p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BA1CFD-CE58-68CF-DC8B-172DF95A97B3}"/>
              </a:ext>
            </a:extLst>
          </p:cNvPr>
          <p:cNvSpPr txBox="1"/>
          <p:nvPr/>
        </p:nvSpPr>
        <p:spPr>
          <a:xfrm>
            <a:off x="998018" y="4089850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 err="1">
                <a:latin typeface="Microsoft YaHei"/>
                <a:ea typeface="Microsoft YaHei"/>
              </a:rPr>
              <a:t>预测离散类别（例如：猫</a:t>
            </a:r>
            <a:r>
              <a:rPr lang="en-US" dirty="0">
                <a:latin typeface="Microsoft YaHei"/>
                <a:ea typeface="Microsoft YaHei"/>
              </a:rPr>
              <a:t>/狗，</a:t>
            </a:r>
            <a:r>
              <a:rPr lang="zh-CN" altLang="en-US" dirty="0">
                <a:latin typeface="Microsoft YaHei"/>
                <a:ea typeface="Microsoft YaHei"/>
              </a:rPr>
              <a:t>区分</a:t>
            </a:r>
            <a:r>
              <a:rPr lang="en-US" dirty="0" err="1">
                <a:latin typeface="Microsoft YaHei"/>
                <a:ea typeface="Microsoft YaHei"/>
              </a:rPr>
              <a:t>手写数字</a:t>
            </a:r>
            <a:r>
              <a:rPr lang="en-US" dirty="0">
                <a:latin typeface="Microsoft YaHei"/>
                <a:ea typeface="Microsoft YaHei"/>
              </a:rPr>
              <a:t> 0-9）。</a:t>
            </a:r>
            <a:endParaRPr lang="en-US" altLang="zh-CN" dirty="0">
              <a:latin typeface="Microsoft YaHei"/>
              <a:ea typeface="Microsoft YaHei"/>
            </a:endParaRPr>
          </a:p>
          <a:p>
            <a:pPr algn="ctr"/>
            <a:endParaRPr lang="zh-CN" altLang="en-US" dirty="0"/>
          </a:p>
        </p:txBody>
      </p:sp>
      <p:pic>
        <p:nvPicPr>
          <p:cNvPr id="9" name="图片 8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63379D9-429C-AE69-7959-710889803E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028" y="4577142"/>
            <a:ext cx="5728403" cy="218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0603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07A9AB-0670-8333-DCE6-995271F87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A43CAD-FDB3-304C-F918-9B482CAB7722}"/>
              </a:ext>
            </a:extLst>
          </p:cNvPr>
          <p:cNvSpPr txBox="1"/>
          <p:nvPr/>
        </p:nvSpPr>
        <p:spPr>
          <a:xfrm>
            <a:off x="377628" y="-603532"/>
            <a:ext cx="609600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b="1">
                <a:solidFill>
                  <a:schemeClr val="bg1"/>
                </a:solidFill>
                <a:latin typeface="Microsoft YaHei"/>
                <a:ea typeface="等线"/>
              </a:rPr>
              <a:t>回归任务(regression)</a:t>
            </a:r>
            <a:endParaRPr lang="zh-CN" altLang="en-US" dirty="0">
              <a:solidFill>
                <a:schemeClr val="bg1"/>
              </a:solidFill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latin typeface="Microsoft YaHei"/>
              <a:ea typeface="等线"/>
            </a:endParaRPr>
          </a:p>
          <a:p>
            <a:pPr marL="457200" indent="-457200">
              <a:buAutoNum type="arabicPeriod"/>
            </a:pPr>
            <a:r>
              <a:rPr lang="zh-CN" altLang="en-US" sz="2000" b="1">
                <a:latin typeface="Microsoft YaHei"/>
                <a:ea typeface="等线"/>
              </a:rPr>
              <a:t>分类任务</a:t>
            </a:r>
            <a:r>
              <a:rPr lang="zh-CN" altLang="en-US" sz="2000" b="1">
                <a:latin typeface="Microsoft YaHei"/>
                <a:ea typeface="+mn-lt"/>
                <a:cs typeface="+mn-lt"/>
              </a:rPr>
              <a:t>(Classification)</a:t>
            </a:r>
            <a:endParaRPr lang="zh-CN" altLang="en-US" sz="2000" b="1" dirty="0">
              <a:latin typeface="Microsoft YaHei"/>
              <a:ea typeface="等线"/>
            </a:endParaRPr>
          </a:p>
          <a:p>
            <a:pPr algn="ctr"/>
            <a:endParaRPr lang="zh-CN" altLang="en-US" dirty="0">
              <a:ea typeface="等线"/>
            </a:endParaRPr>
          </a:p>
        </p:txBody>
      </p: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820276F3-A160-1B5B-C9A2-6829D30779D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15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D243DD0-EDFA-3779-BED3-FB1BDB294C18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C97BA77-8F46-628E-06F4-F1B90C68D11C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示, 示意图&#10;&#10;AI 生成的内容可能不正确。">
            <a:extLst>
              <a:ext uri="{FF2B5EF4-FFF2-40B4-BE49-F238E27FC236}">
                <a16:creationId xmlns:a16="http://schemas.microsoft.com/office/drawing/2014/main" id="{0F0DCC28-0E7A-D779-E619-770970922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055" y="3795825"/>
            <a:ext cx="6208654" cy="2955829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5B77DE37-CBF9-3C87-104C-653EB42FDC56}"/>
              </a:ext>
            </a:extLst>
          </p:cNvPr>
          <p:cNvGrpSpPr/>
          <p:nvPr/>
        </p:nvGrpSpPr>
        <p:grpSpPr>
          <a:xfrm>
            <a:off x="7165498" y="1073248"/>
            <a:ext cx="5042262" cy="2809871"/>
            <a:chOff x="-2697" y="1713868"/>
            <a:chExt cx="5042262" cy="2809871"/>
          </a:xfrm>
        </p:grpSpPr>
        <p:pic>
          <p:nvPicPr>
            <p:cNvPr id="5" name="图片 4" descr="图 7. 将梨作为输入传递到 4 个不同&#10;      二元分类器模型。第一个模型预测“apple”或“非”&#10;      “apple”，而其预测结果是“not apple”。第二个模型&#10;      “橙色”即“not orange”，即预测为“not orange”。通过&#10;      第三个模型即“not pear”，其预测结果是&#10;      “pear”。第四个模型预测“grape”或“非葡萄”字样，而其&#10;      而不是“葡萄”。">
              <a:extLst>
                <a:ext uri="{FF2B5EF4-FFF2-40B4-BE49-F238E27FC236}">
                  <a16:creationId xmlns:a16="http://schemas.microsoft.com/office/drawing/2014/main" id="{62C35771-EF29-CDCC-671F-AF26548B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2697" y="1713868"/>
              <a:ext cx="4988739" cy="2809871"/>
            </a:xfrm>
            <a:prstGeom prst="rect">
              <a:avLst/>
            </a:prstGeom>
          </p:spPr>
        </p:pic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73439624-3AA5-8826-86D6-3B20FBE24C4E}"/>
                </a:ext>
              </a:extLst>
            </p:cNvPr>
            <p:cNvSpPr txBox="1"/>
            <p:nvPr/>
          </p:nvSpPr>
          <p:spPr>
            <a:xfrm>
              <a:off x="379655" y="3431268"/>
              <a:ext cx="4659910" cy="40011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zh-CN" altLang="en-US" sz="2000">
                  <a:ea typeface="+mn-lt"/>
                  <a:cs typeface="+mn-lt"/>
                </a:rPr>
                <a:t>🍎               🍊               </a:t>
              </a:r>
              <a:r>
                <a:rPr lang="zh-CN" sz="2000">
                  <a:ea typeface="+mn-lt"/>
                  <a:cs typeface="+mn-lt"/>
                </a:rPr>
                <a:t>🍐</a:t>
              </a:r>
              <a:r>
                <a:rPr lang="zh-CN" altLang="en-US" sz="2000">
                  <a:ea typeface="+mn-lt"/>
                  <a:cs typeface="+mn-lt"/>
                </a:rPr>
                <a:t>              </a:t>
              </a:r>
              <a:r>
                <a:rPr lang="zh-CN" sz="2000">
                  <a:ea typeface="+mn-lt"/>
                  <a:cs typeface="+mn-lt"/>
                </a:rPr>
                <a:t>🍇</a:t>
              </a:r>
              <a:endParaRPr lang="zh-CN" sz="2000">
                <a:ea typeface="等线"/>
              </a:endParaRPr>
            </a:p>
          </p:txBody>
        </p:sp>
      </p:grpSp>
      <p:pic>
        <p:nvPicPr>
          <p:cNvPr id="17" name="图片 16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3072C71C-D2E7-7C3D-A389-34AB2BA0A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799" y="1616805"/>
            <a:ext cx="5728403" cy="2181310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D4E16907-84AB-13A6-5B54-BEB50DCC8EEE}"/>
              </a:ext>
            </a:extLst>
          </p:cNvPr>
          <p:cNvGrpSpPr/>
          <p:nvPr/>
        </p:nvGrpSpPr>
        <p:grpSpPr>
          <a:xfrm>
            <a:off x="6749519" y="4029412"/>
            <a:ext cx="2983558" cy="984026"/>
            <a:chOff x="7288988" y="4056385"/>
            <a:chExt cx="2983558" cy="984026"/>
          </a:xfrm>
        </p:grpSpPr>
        <p:pic>
          <p:nvPicPr>
            <p:cNvPr id="18" name="图片 17" descr="文本, 信件&#10;&#10;AI 生成的内容可能不正确。">
              <a:extLst>
                <a:ext uri="{FF2B5EF4-FFF2-40B4-BE49-F238E27FC236}">
                  <a16:creationId xmlns:a16="http://schemas.microsoft.com/office/drawing/2014/main" id="{E59089F2-85BB-A1BA-66D0-76D60BB7B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43581" y="4056385"/>
              <a:ext cx="2128965" cy="984026"/>
            </a:xfrm>
            <a:prstGeom prst="rect">
              <a:avLst/>
            </a:prstGeom>
          </p:spPr>
        </p:pic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F2F5972A-66BC-C033-0195-9CD891EDD7FF}"/>
                </a:ext>
              </a:extLst>
            </p:cNvPr>
            <p:cNvSpPr txBox="1"/>
            <p:nvPr/>
          </p:nvSpPr>
          <p:spPr>
            <a:xfrm>
              <a:off x="7288988" y="4357821"/>
              <a:ext cx="1414863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zh-CN" altLang="en-US">
                  <a:ea typeface="等线"/>
                </a:rPr>
                <a:t>Softmax:</a:t>
              </a:r>
              <a:endParaRPr lang="zh-CN" altLang="en-US"/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8538B004-211B-6DFF-3BD3-A5A4211C0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800" y="4989162"/>
            <a:ext cx="3230240" cy="57504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ABDBD70-2B52-0FDF-61FE-44FB1EB8D8E0}"/>
              </a:ext>
            </a:extLst>
          </p:cNvPr>
          <p:cNvSpPr txBox="1"/>
          <p:nvPr/>
        </p:nvSpPr>
        <p:spPr>
          <a:xfrm>
            <a:off x="7333673" y="5948218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ea typeface="等线"/>
              </a:rPr>
              <a:t>可视化演示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641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73034-29F2-FB77-CA53-66F3684EF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BDA9ED64-078A-6238-32EC-89406C4CB19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28868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16</a:t>
            </a:fld>
            <a:endParaRPr lang="en-US" sz="1400" b="1" dirty="0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903B082-77B8-5FE7-5DB6-7B831EAE6329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558EEAD-9243-C4C2-7FC1-7E38C72DD6C4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9543683-15D6-F8BC-1D04-1C19CF6F5EDE}"/>
              </a:ext>
            </a:extLst>
          </p:cNvPr>
          <p:cNvSpPr txBox="1"/>
          <p:nvPr/>
        </p:nvSpPr>
        <p:spPr>
          <a:xfrm>
            <a:off x="558300" y="1315605"/>
            <a:ext cx="144008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6000"/>
                  </a:schemeClr>
                </a:solidFill>
                <a:latin typeface="微软雅黑"/>
                <a:ea typeface="微软雅黑"/>
              </a:rPr>
              <a:t>训练模型</a:t>
            </a:r>
          </a:p>
        </p:txBody>
      </p:sp>
      <p:pic>
        <p:nvPicPr>
          <p:cNvPr id="4" name="图片 3" descr="图片包含 白板&#10;&#10;AI 生成的内容可能不正确。">
            <a:extLst>
              <a:ext uri="{FF2B5EF4-FFF2-40B4-BE49-F238E27FC236}">
                <a16:creationId xmlns:a16="http://schemas.microsoft.com/office/drawing/2014/main" id="{21E97CAA-AD56-FD57-1C7F-ADC4DA3CD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6435" y="1315817"/>
            <a:ext cx="2743199" cy="24056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F3E08E1-D66C-4502-6625-D8F6FFD22EF6}"/>
              </a:ext>
            </a:extLst>
          </p:cNvPr>
          <p:cNvSpPr txBox="1"/>
          <p:nvPr/>
        </p:nvSpPr>
        <p:spPr>
          <a:xfrm>
            <a:off x="2641999" y="1315604"/>
            <a:ext cx="1440083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6000"/>
                  </a:schemeClr>
                </a:solidFill>
                <a:latin typeface="微软雅黑"/>
                <a:ea typeface="微软雅黑"/>
              </a:rPr>
              <a:t>惩罚?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C44DCF4-4D28-3EE7-F58A-A2579E19C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431" y="3537759"/>
            <a:ext cx="5238269" cy="31349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EBBC80-B858-76AD-BE7E-86E4A1AD376B}"/>
              </a:ext>
            </a:extLst>
          </p:cNvPr>
          <p:cNvSpPr txBox="1"/>
          <p:nvPr/>
        </p:nvSpPr>
        <p:spPr>
          <a:xfrm>
            <a:off x="5456725" y="2171176"/>
            <a:ext cx="2960152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dirty="0">
                <a:latin typeface="微软雅黑"/>
                <a:ea typeface="微软雅黑"/>
              </a:rPr>
              <a:t>求</a:t>
            </a:r>
            <a:r>
              <a:rPr lang="zh-CN" altLang="en-US" sz="2000" b="1" dirty="0">
                <a:latin typeface="微软雅黑"/>
                <a:ea typeface="微软雅黑"/>
              </a:rPr>
              <a:t>极值</a:t>
            </a:r>
            <a:r>
              <a:rPr lang="zh-CN" altLang="en-US" sz="2000" dirty="0">
                <a:latin typeface="微软雅黑"/>
                <a:ea typeface="微软雅黑"/>
              </a:rPr>
              <a:t>，找全局最优解</a:t>
            </a:r>
          </a:p>
        </p:txBody>
      </p:sp>
      <p:sp>
        <p:nvSpPr>
          <p:cNvPr id="8" name="箭头: 上下 7">
            <a:extLst>
              <a:ext uri="{FF2B5EF4-FFF2-40B4-BE49-F238E27FC236}">
                <a16:creationId xmlns:a16="http://schemas.microsoft.com/office/drawing/2014/main" id="{4901EC98-EBA4-9309-3924-BAA8CB4313B7}"/>
              </a:ext>
            </a:extLst>
          </p:cNvPr>
          <p:cNvSpPr/>
          <p:nvPr/>
        </p:nvSpPr>
        <p:spPr>
          <a:xfrm rot="16200000">
            <a:off x="2410964" y="1979415"/>
            <a:ext cx="274795" cy="829622"/>
          </a:xfrm>
          <a:prstGeom prst="upDown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8C7BCE-FC0C-AA3D-5C1A-B126BA5D88E6}"/>
              </a:ext>
            </a:extLst>
          </p:cNvPr>
          <p:cNvSpPr txBox="1"/>
          <p:nvPr/>
        </p:nvSpPr>
        <p:spPr>
          <a:xfrm>
            <a:off x="660482" y="2171176"/>
            <a:ext cx="147307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  <a:latin typeface="微软雅黑"/>
                <a:ea typeface="微软雅黑"/>
              </a:rPr>
              <a:t>最小化误差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DE0430-77BC-E79E-ED05-C24B44EE465E}"/>
              </a:ext>
            </a:extLst>
          </p:cNvPr>
          <p:cNvSpPr txBox="1"/>
          <p:nvPr/>
        </p:nvSpPr>
        <p:spPr>
          <a:xfrm>
            <a:off x="3109930" y="2191121"/>
            <a:ext cx="14730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最小化</a:t>
            </a:r>
            <a:r>
              <a:rPr lang="en-US" altLang="zh-CN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endParaRPr lang="zh-CN" altLang="en-US" sz="20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65587403-80E0-D702-4E14-18BB82E19DC0}"/>
              </a:ext>
            </a:extLst>
          </p:cNvPr>
          <p:cNvSpPr/>
          <p:nvPr/>
        </p:nvSpPr>
        <p:spPr>
          <a:xfrm>
            <a:off x="4610630" y="2322246"/>
            <a:ext cx="745577" cy="17101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BF99439-A785-49A3-97C8-54111A13106F}"/>
              </a:ext>
            </a:extLst>
          </p:cNvPr>
          <p:cNvSpPr txBox="1"/>
          <p:nvPr/>
        </p:nvSpPr>
        <p:spPr>
          <a:xfrm>
            <a:off x="5519591" y="2673911"/>
            <a:ext cx="319206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非线性的激活函数嵌套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,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计算极其复杂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, </a:t>
            </a:r>
            <a:r>
              <a:rPr lang="zh-CN" altLang="en-US" dirty="0">
                <a:solidFill>
                  <a:schemeClr val="bg2">
                    <a:lumMod val="50000"/>
                  </a:schemeClr>
                </a:solidFill>
                <a:latin typeface="微软雅黑"/>
                <a:ea typeface="微软雅黑"/>
              </a:rPr>
              <a:t>实际中几乎不可行</a:t>
            </a:r>
          </a:p>
        </p:txBody>
      </p:sp>
    </p:spTree>
    <p:extLst>
      <p:ext uri="{BB962C8B-B14F-4D97-AF65-F5344CB8AC3E}">
        <p14:creationId xmlns:p14="http://schemas.microsoft.com/office/powerpoint/2010/main" val="1007674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/>
      <p:bldP spid="11" grpId="0"/>
      <p:bldP spid="12" grpId="0" animBg="1"/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384720-9034-0ADC-E917-507DB12649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BDE8E3AB-B706-FF25-BF9A-1F299A879A2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17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223D65F-7853-B12E-A2F1-66623E6FCD23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E0677DD-5F9C-6FA8-31E0-5F1478A8E594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410766-1EE4-CBB4-793F-E286412703C5}"/>
              </a:ext>
            </a:extLst>
          </p:cNvPr>
          <p:cNvSpPr txBox="1"/>
          <p:nvPr/>
        </p:nvSpPr>
        <p:spPr>
          <a:xfrm>
            <a:off x="559063" y="1439423"/>
            <a:ext cx="4814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导数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一元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偏导数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多元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的定义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函数沿坐标轴正方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函数的</a:t>
            </a:r>
            <a:r>
              <a:rPr lang="zh-CN" altLang="en-US" b="1" i="0" u="sng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变化率</a:t>
            </a:r>
            <a:endParaRPr lang="zh-CN" altLang="en-US" b="1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4A719E0-A254-C47B-1E08-78F9A252A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49" y="3254717"/>
            <a:ext cx="37242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43806A1-B42B-4506-B7AD-E997AD8CA9EC}"/>
              </a:ext>
            </a:extLst>
          </p:cNvPr>
          <p:cNvSpPr txBox="1"/>
          <p:nvPr/>
        </p:nvSpPr>
        <p:spPr>
          <a:xfrm>
            <a:off x="601753" y="2154094"/>
            <a:ext cx="481446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梯度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一个向量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函数沿此方向</a:t>
            </a: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增长率最大</a:t>
            </a:r>
            <a:endParaRPr lang="en-US" altLang="zh-CN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大小为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最大方向导数的值。</a:t>
            </a:r>
            <a:endParaRPr lang="zh-CN" altLang="en-US" u="sng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 descr="梯度下降算法">
            <a:extLst>
              <a:ext uri="{FF2B5EF4-FFF2-40B4-BE49-F238E27FC236}">
                <a16:creationId xmlns:a16="http://schemas.microsoft.com/office/drawing/2014/main" id="{FFFD8EC5-1F07-C0E1-40A2-83861D973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013" y="3975376"/>
            <a:ext cx="4495656" cy="2791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机器学习-6-对随机梯度下降算法SGD的理解_sgd csdn-CSDN博客">
            <a:extLst>
              <a:ext uri="{FF2B5EF4-FFF2-40B4-BE49-F238E27FC236}">
                <a16:creationId xmlns:a16="http://schemas.microsoft.com/office/drawing/2014/main" id="{ACCE5CA5-E550-26B9-57E6-EAD9FFFBA9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55" y="2631147"/>
            <a:ext cx="4939650" cy="373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39C8C9E-6058-3B2D-99AA-8E2CF9ACF47A}"/>
              </a:ext>
            </a:extLst>
          </p:cNvPr>
          <p:cNvSpPr txBox="1"/>
          <p:nvPr/>
        </p:nvSpPr>
        <p:spPr>
          <a:xfrm>
            <a:off x="7699729" y="2261815"/>
            <a:ext cx="19721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Step by step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845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ACD85-ECBB-4A5F-D52A-9ED318E78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DD0192CF-737E-5C79-C806-CF0DE00591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18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DBFDB30-52D3-A881-8BBC-BB89BD7FA2E2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73A62C5-E02C-1810-718B-F4A934DB5E0E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文本&#10;&#10;AI 生成的内容可能不正确。">
            <a:extLst>
              <a:ext uri="{FF2B5EF4-FFF2-40B4-BE49-F238E27FC236}">
                <a16:creationId xmlns:a16="http://schemas.microsoft.com/office/drawing/2014/main" id="{5B460A6C-D22B-2BAB-64EF-D42A0295F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61" y="2639419"/>
            <a:ext cx="3186317" cy="72097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01B996B-1608-1929-65F3-F46BDFF5DD63}"/>
              </a:ext>
            </a:extLst>
          </p:cNvPr>
          <p:cNvSpPr txBox="1"/>
          <p:nvPr/>
        </p:nvSpPr>
        <p:spPr>
          <a:xfrm>
            <a:off x="567269" y="1245079"/>
            <a:ext cx="498873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latin typeface="Microsoft YaHei"/>
                <a:ea typeface="Microsoft YaHei"/>
              </a:rPr>
              <a:t>梯度下降与优化器(optimizer)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380C76-B8C4-F612-2BF9-BA05E0056BAD}"/>
              </a:ext>
            </a:extLst>
          </p:cNvPr>
          <p:cNvSpPr txBox="1"/>
          <p:nvPr/>
        </p:nvSpPr>
        <p:spPr>
          <a:xfrm>
            <a:off x="560104" y="3363871"/>
            <a:ext cx="472830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i="1" dirty="0">
                <a:latin typeface="Google Sans Text"/>
                <a:ea typeface="Google Sans Text"/>
                <a:cs typeface="Google Sans Text"/>
              </a:rPr>
              <a:t>m</a:t>
            </a:r>
            <a:r>
              <a:rPr lang="en-US" i="1" baseline="-25000" dirty="0">
                <a:latin typeface="Google Sans Text"/>
                <a:ea typeface="Google Sans Text"/>
                <a:cs typeface="Google Sans Text"/>
              </a:rPr>
              <a:t>t</a:t>
            </a:r>
            <a:r>
              <a:rPr lang="en-US" i="1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dirty="0">
                <a:latin typeface="Google Sans Text"/>
                <a:ea typeface="Google Sans Text"/>
                <a:cs typeface="Google Sans Text"/>
              </a:rPr>
              <a:t>is the gradients at time t   (vector)</a:t>
            </a:r>
          </a:p>
          <a:p>
            <a:pPr marL="228600" indent="-228600">
              <a:buFont typeface=""/>
              <a:buChar char="•"/>
            </a:pPr>
            <a:r>
              <a:rPr lang="en-US" dirty="0">
                <a:latin typeface="Google Sans Text"/>
                <a:ea typeface="Google Sans Text"/>
                <a:cs typeface="Google Sans Text"/>
              </a:rPr>
              <a:t>α is the learning rate  (scale)</a:t>
            </a:r>
          </a:p>
          <a:p>
            <a:pPr marL="228600" indent="-228600">
              <a:buFont typeface=""/>
              <a:buChar char="•"/>
            </a:pPr>
            <a:r>
              <a:rPr lang="en-US" i="1" err="1">
                <a:latin typeface="Google Sans Text"/>
                <a:ea typeface="Google Sans Text"/>
                <a:cs typeface="Google Sans Text"/>
              </a:rPr>
              <a:t>W</a:t>
            </a:r>
            <a:r>
              <a:rPr lang="en-US" i="1" baseline="-25000" err="1">
                <a:latin typeface="Google Sans Text"/>
                <a:ea typeface="Google Sans Text"/>
                <a:cs typeface="Google Sans Text"/>
              </a:rPr>
              <a:t>t</a:t>
            </a:r>
            <a:r>
              <a:rPr lang="en-US" i="1" baseline="-25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baseline="-25000" dirty="0">
                <a:latin typeface="Google Sans Text"/>
                <a:ea typeface="Google Sans Text"/>
                <a:cs typeface="Google Sans Text"/>
              </a:rPr>
              <a:t> </a:t>
            </a:r>
            <a:r>
              <a:rPr lang="en-US" dirty="0">
                <a:latin typeface="Google Sans Text"/>
                <a:ea typeface="Google Sans Text"/>
                <a:cs typeface="Google Sans Text"/>
              </a:rPr>
              <a:t>and is the weights at time t</a:t>
            </a:r>
            <a:r>
              <a:rPr lang="en-US" i="1" dirty="0">
                <a:latin typeface="Google Sans Text"/>
                <a:ea typeface="Google Sans Text"/>
                <a:cs typeface="Google Sans Text"/>
              </a:rPr>
              <a:t>   (vector)</a:t>
            </a:r>
            <a:r>
              <a:rPr lang="en-US" dirty="0">
                <a:latin typeface="Google Sans Text"/>
                <a:ea typeface="Google Sans Text"/>
                <a:cs typeface="Google Sans Text"/>
              </a:rPr>
              <a:t>)</a:t>
            </a:r>
          </a:p>
        </p:txBody>
      </p:sp>
      <p:pic>
        <p:nvPicPr>
          <p:cNvPr id="6" name="图片 5" descr="图表, 箱线图&#10;&#10;AI 生成的内容可能不正确。">
            <a:extLst>
              <a:ext uri="{FF2B5EF4-FFF2-40B4-BE49-F238E27FC236}">
                <a16:creationId xmlns:a16="http://schemas.microsoft.com/office/drawing/2014/main" id="{4B93B525-B4A9-13E8-4B43-963FB9A6DF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685" y="4451757"/>
            <a:ext cx="4464377" cy="553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368EECB-5EE1-424A-2A18-3A254F6F2F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09" y="1580783"/>
            <a:ext cx="4003838" cy="75915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240070E-8505-2604-7C3E-A92446C49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3245" y="2337940"/>
            <a:ext cx="5041819" cy="931659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748828A9-4761-5C13-ED14-974502BEEDA7}"/>
              </a:ext>
            </a:extLst>
          </p:cNvPr>
          <p:cNvSpPr txBox="1"/>
          <p:nvPr/>
        </p:nvSpPr>
        <p:spPr>
          <a:xfrm>
            <a:off x="557497" y="227510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b="1">
                <a:latin typeface="Microsoft YaHei"/>
                <a:ea typeface="Microsoft YaHei"/>
              </a:rPr>
              <a:t>动量法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9D12B1-1E8B-42E7-7B7F-40AF9B517E1D}"/>
              </a:ext>
            </a:extLst>
          </p:cNvPr>
          <p:cNvSpPr txBox="1"/>
          <p:nvPr/>
        </p:nvSpPr>
        <p:spPr>
          <a:xfrm>
            <a:off x="6191087" y="1239565"/>
            <a:ext cx="536786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b="1">
                <a:solidFill>
                  <a:srgbClr val="000000"/>
                </a:solidFill>
                <a:latin typeface="Microsoft YaHei"/>
                <a:ea typeface="Microsoft YaHei"/>
              </a:rPr>
              <a:t>RMSprop </a:t>
            </a:r>
            <a:r>
              <a:rPr lang="zh-CN">
                <a:solidFill>
                  <a:srgbClr val="000000"/>
                </a:solidFill>
                <a:latin typeface="Microsoft YaHei"/>
                <a:ea typeface="Microsoft YaHei"/>
              </a:rPr>
              <a:t>(Root Mean Square Propagation)</a:t>
            </a:r>
            <a:endParaRPr lang="zh-CN">
              <a:latin typeface="Microsoft YaHei"/>
              <a:ea typeface="Microsoft YaHei"/>
            </a:endParaRPr>
          </a:p>
          <a:p>
            <a:pPr algn="l"/>
            <a:endParaRPr lang="zh-CN" altLang="en-US" dirty="0">
              <a:ea typeface="等线"/>
            </a:endParaRPr>
          </a:p>
        </p:txBody>
      </p:sp>
      <p:pic>
        <p:nvPicPr>
          <p:cNvPr id="14" name="图片 13" descr="图片包含 文本&#10;&#10;AI 生成的内容可能不正确。">
            <a:extLst>
              <a:ext uri="{FF2B5EF4-FFF2-40B4-BE49-F238E27FC236}">
                <a16:creationId xmlns:a16="http://schemas.microsoft.com/office/drawing/2014/main" id="{E227CD61-16DB-4654-9D28-F61658024B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8360" y="4910585"/>
            <a:ext cx="4791075" cy="10096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0FCC0831-4E78-458A-142B-D315A4E7993C}"/>
              </a:ext>
            </a:extLst>
          </p:cNvPr>
          <p:cNvSpPr txBox="1"/>
          <p:nvPr/>
        </p:nvSpPr>
        <p:spPr>
          <a:xfrm>
            <a:off x="6093395" y="4450385"/>
            <a:ext cx="5367866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Microsoft YaHei"/>
                <a:ea typeface="Microsoft YaHei"/>
              </a:rPr>
              <a:t>Ad</a:t>
            </a:r>
            <a:r>
              <a:rPr lang="zh-CN" sz="2000" b="1">
                <a:solidFill>
                  <a:srgbClr val="000000"/>
                </a:solidFill>
                <a:latin typeface="Microsoft YaHei"/>
                <a:ea typeface="Microsoft YaHei"/>
              </a:rPr>
              <a:t>a</a:t>
            </a:r>
            <a:r>
              <a:rPr lang="en-US" altLang="zh-CN" sz="2000" b="1" dirty="0">
                <a:solidFill>
                  <a:srgbClr val="000000"/>
                </a:solidFill>
                <a:latin typeface="Microsoft YaHei"/>
                <a:ea typeface="Microsoft YaHei"/>
              </a:rPr>
              <a:t>m</a:t>
            </a:r>
            <a:r>
              <a:rPr lang="zh-CN" sz="2000" b="1" dirty="0">
                <a:solidFill>
                  <a:srgbClr val="000000"/>
                </a:solidFill>
                <a:latin typeface="Microsoft YaHei"/>
                <a:ea typeface="Microsoft YaHei"/>
              </a:rPr>
              <a:t> </a:t>
            </a:r>
            <a:endParaRPr lang="zh-CN" sz="2000" b="1" dirty="0">
              <a:latin typeface="Microsoft YaHei"/>
              <a:ea typeface="Microsoft YaHei"/>
            </a:endParaRPr>
          </a:p>
          <a:p>
            <a:pPr algn="l"/>
            <a:endParaRPr lang="zh-CN" altLang="en-US" dirty="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1421620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19ACF9-FB06-A5D5-A067-9D2232A188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34508126-618B-850E-CF1C-12ED2ACB9A1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19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409DFDD-17FF-7684-57D0-65FA6D399AEB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3AA537-E232-1440-AA94-2D927874F291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C13F053-D24B-4A4E-F96C-F25ADBF35B77}"/>
              </a:ext>
            </a:extLst>
          </p:cNvPr>
          <p:cNvSpPr txBox="1"/>
          <p:nvPr/>
        </p:nvSpPr>
        <p:spPr>
          <a:xfrm>
            <a:off x="699910" y="1416756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梯度下降（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2CE6E53-CEB6-2A71-F6AC-8072F90D4ACA}"/>
              </a:ext>
            </a:extLst>
          </p:cNvPr>
          <p:cNvSpPr txBox="1"/>
          <p:nvPr/>
        </p:nvSpPr>
        <p:spPr>
          <a:xfrm>
            <a:off x="5644443" y="1154940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 </a:t>
            </a:r>
            <a:r>
              <a:rPr lang="gsw-FR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4" name="Picture 8">
            <a:extLst>
              <a:ext uri="{FF2B5EF4-FFF2-40B4-BE49-F238E27FC236}">
                <a16:creationId xmlns:a16="http://schemas.microsoft.com/office/drawing/2014/main" id="{A6C31EFB-0E24-CDF7-E332-EDC082545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" t="2226" r="133" b="318"/>
          <a:stretch>
            <a:fillRect/>
          </a:stretch>
        </p:blipFill>
        <p:spPr bwMode="auto">
          <a:xfrm>
            <a:off x="288064" y="2278457"/>
            <a:ext cx="5633465" cy="460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 descr="image.png">
            <a:extLst>
              <a:ext uri="{FF2B5EF4-FFF2-40B4-BE49-F238E27FC236}">
                <a16:creationId xmlns:a16="http://schemas.microsoft.com/office/drawing/2014/main" id="{B3B33809-7984-E254-8031-FA34A88C6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8107" y="3755211"/>
            <a:ext cx="5383732" cy="2226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3518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ABFE9-061B-64AD-7E8E-F729F7A80D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94E35C0E-C881-3D45-1106-3DBA05968D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1476" y="158523"/>
            <a:ext cx="4309700" cy="6309045"/>
          </a:xfrm>
          <a:prstGeom prst="rect">
            <a:avLst/>
          </a:prstGeom>
          <a:noFill/>
        </p:spPr>
      </p:pic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615BCF6C-723B-E025-89B7-7ACAB6BAD21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6252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</a:t>
            </a:fld>
            <a:endParaRPr lang="en-US" sz="1400" b="1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96A22333-7B09-A1E5-CE53-2B6184A86CD9}"/>
              </a:ext>
            </a:extLst>
          </p:cNvPr>
          <p:cNvSpPr/>
          <p:nvPr/>
        </p:nvSpPr>
        <p:spPr>
          <a:xfrm>
            <a:off x="-151209" y="-243973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11D6CFA6-BA85-F4B3-3EF7-2B988FA9C97B}"/>
              </a:ext>
            </a:extLst>
          </p:cNvPr>
          <p:cNvSpPr txBox="1"/>
          <p:nvPr/>
        </p:nvSpPr>
        <p:spPr>
          <a:xfrm>
            <a:off x="588324" y="144498"/>
            <a:ext cx="2046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1FC7FE-0C73-6A73-9402-5B9D968BB586}"/>
              </a:ext>
            </a:extLst>
          </p:cNvPr>
          <p:cNvSpPr txBox="1"/>
          <p:nvPr/>
        </p:nvSpPr>
        <p:spPr>
          <a:xfrm>
            <a:off x="516988" y="2392042"/>
            <a:ext cx="10697430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zh-CN" altLang="en-US" sz="3600" b="1" dirty="0">
                <a:latin typeface="Arial"/>
                <a:cs typeface="Arial"/>
              </a:rPr>
              <a:t>神经网络基本结构（</a:t>
            </a:r>
            <a:r>
              <a:rPr lang="en-US" altLang="zh-CN" sz="3600" b="1" dirty="0">
                <a:latin typeface="Arial"/>
                <a:cs typeface="Arial"/>
              </a:rPr>
              <a:t>MLP</a:t>
            </a:r>
            <a:r>
              <a:rPr lang="zh-CN" altLang="en-US" sz="3600" b="1" dirty="0">
                <a:latin typeface="Arial"/>
                <a:cs typeface="Arial"/>
              </a:rPr>
              <a:t>）</a:t>
            </a:r>
            <a:endParaRPr lang="en-US" altLang="zh-CN" sz="3600" b="1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§"/>
            </a:pPr>
            <a:endParaRPr lang="en-US" sz="3600" b="1" dirty="0">
              <a:latin typeface="Arial"/>
              <a:cs typeface="Arial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en-US" sz="3600" b="1" dirty="0">
                <a:latin typeface="Arial"/>
                <a:cs typeface="Arial"/>
              </a:rPr>
              <a:t>其他常见神经网络（</a:t>
            </a:r>
            <a:r>
              <a:rPr lang="en-US" altLang="zh-CN" sz="3600" b="1" dirty="0">
                <a:latin typeface="Arial"/>
                <a:cs typeface="Arial"/>
              </a:rPr>
              <a:t>RNN,</a:t>
            </a:r>
            <a:r>
              <a:rPr lang="zh-CN" altLang="en-US" sz="3600" b="1" dirty="0">
                <a:latin typeface="Arial"/>
                <a:cs typeface="Arial"/>
              </a:rPr>
              <a:t> </a:t>
            </a:r>
            <a:r>
              <a:rPr lang="en-US" altLang="zh-CN" sz="3600" b="1" dirty="0">
                <a:latin typeface="Arial"/>
                <a:cs typeface="Arial"/>
              </a:rPr>
              <a:t>CNN, Diffusion</a:t>
            </a:r>
            <a:r>
              <a:rPr lang="zh-CN" altLang="en-US" sz="3600" b="1" dirty="0">
                <a:latin typeface="Arial"/>
                <a:cs typeface="Arial"/>
              </a:rPr>
              <a:t>）</a:t>
            </a:r>
            <a:endParaRPr lang="en-US" sz="3600" b="1" dirty="0">
              <a:latin typeface="Arial"/>
              <a:cs typeface="Arial"/>
            </a:endParaRPr>
          </a:p>
          <a:p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zh-CN" altLang="en-US" sz="3600" b="1" dirty="0">
                <a:latin typeface="Arial"/>
                <a:cs typeface="Arial"/>
              </a:rPr>
              <a:t>大语言模型（</a:t>
            </a:r>
            <a:r>
              <a:rPr lang="en-US" altLang="zh-CN" sz="3600" b="1" dirty="0">
                <a:latin typeface="Arial"/>
                <a:cs typeface="Arial"/>
              </a:rPr>
              <a:t>LLM</a:t>
            </a:r>
            <a:r>
              <a:rPr lang="zh-CN" altLang="en-US" sz="3600" b="1" dirty="0">
                <a:latin typeface="Arial"/>
                <a:cs typeface="Arial"/>
              </a:rPr>
              <a:t>）</a:t>
            </a:r>
            <a:endParaRPr 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1572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8F0F8F-0036-E5BE-CAD2-C7390496DC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517A0B38-309A-F92D-B723-9CF91F1696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20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FDC144B-2A51-26E5-BFE6-25B94CD8E766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F28733A-02AB-D08F-DFA8-07E10C960C69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DE750ED-690A-1B0D-4197-B23B47E29020}"/>
              </a:ext>
            </a:extLst>
          </p:cNvPr>
          <p:cNvSpPr txBox="1"/>
          <p:nvPr/>
        </p:nvSpPr>
        <p:spPr>
          <a:xfrm>
            <a:off x="699910" y="1416756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损失函数（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梯度下降（</a:t>
            </a:r>
            <a:r>
              <a:rPr lang="en-US" altLang="zh-CN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GD</a:t>
            </a:r>
            <a:r>
              <a:rPr lang="zh-CN" altLang="en-US" sz="20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9220" name="Picture 4" descr="反向傳播算法（ Backpropagation Algorithm ） | by Ken Huang | 人工智慧，倒底有多智慧？ | Medium">
            <a:extLst>
              <a:ext uri="{FF2B5EF4-FFF2-40B4-BE49-F238E27FC236}">
                <a16:creationId xmlns:a16="http://schemas.microsoft.com/office/drawing/2014/main" id="{6FFEFECF-790F-DE2F-C935-4F2A2265E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108" y="4548806"/>
            <a:ext cx="6256867" cy="208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2009E3B-EE5D-6BB0-F333-CD927DCA949D}"/>
              </a:ext>
            </a:extLst>
          </p:cNvPr>
          <p:cNvSpPr txBox="1"/>
          <p:nvPr/>
        </p:nvSpPr>
        <p:spPr>
          <a:xfrm>
            <a:off x="5644443" y="1154940"/>
            <a:ext cx="4656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 </a:t>
            </a:r>
            <a:r>
              <a:rPr lang="gsw-FR" altLang="zh-CN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</a:t>
            </a:r>
            <a:endParaRPr lang="zh-CN" altLang="en-US" sz="20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226" name="Picture 10">
            <a:extLst>
              <a:ext uri="{FF2B5EF4-FFF2-40B4-BE49-F238E27FC236}">
                <a16:creationId xmlns:a16="http://schemas.microsoft.com/office/drawing/2014/main" id="{767C2393-9B6E-2694-E947-28B3900C82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9" t="1237" r="23824" b="70616"/>
          <a:stretch>
            <a:fillRect/>
          </a:stretch>
        </p:blipFill>
        <p:spPr bwMode="auto">
          <a:xfrm>
            <a:off x="7787673" y="1686443"/>
            <a:ext cx="4404327" cy="245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8649B91A-1E9E-FEAA-DCFD-4A45D8564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098" y="1846874"/>
            <a:ext cx="3563467" cy="5011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10519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5C757-8FC9-33FB-27C9-504CE38849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2E09F214-E76C-F0F3-B7FB-4CBC931A484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21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04A296C-07CA-04B8-F57A-B09B85FB38F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1B853B1-C04A-1D44-4432-18E3A85F3B73}"/>
              </a:ext>
            </a:extLst>
          </p:cNvPr>
          <p:cNvSpPr txBox="1"/>
          <p:nvPr/>
        </p:nvSpPr>
        <p:spPr>
          <a:xfrm>
            <a:off x="559063" y="159903"/>
            <a:ext cx="660629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神经网络基本结构：训练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学习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275CF8-0591-B4A9-4378-2EA400E13F32}"/>
              </a:ext>
            </a:extLst>
          </p:cNvPr>
          <p:cNvSpPr txBox="1"/>
          <p:nvPr/>
        </p:nvSpPr>
        <p:spPr>
          <a:xfrm>
            <a:off x="5068274" y="319982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400" b="1">
                <a:latin typeface="Microsoft YaHei"/>
                <a:ea typeface="Microsoft YaHei"/>
              </a:rPr>
              <a:t>互动演示</a:t>
            </a:r>
          </a:p>
        </p:txBody>
      </p:sp>
    </p:spTree>
    <p:extLst>
      <p:ext uri="{BB962C8B-B14F-4D97-AF65-F5344CB8AC3E}">
        <p14:creationId xmlns:p14="http://schemas.microsoft.com/office/powerpoint/2010/main" val="29790194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60A89-F2CD-4FDE-95DE-D1996941C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5D1DA8B9-E6B3-C386-3890-66B871F372B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22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0C6C6E3-F8C4-1C7E-0EC1-66ED4AD4A405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A323068-3F92-C8BB-E7BE-41373B23097F}"/>
              </a:ext>
            </a:extLst>
          </p:cNvPr>
          <p:cNvSpPr txBox="1"/>
          <p:nvPr/>
        </p:nvSpPr>
        <p:spPr>
          <a:xfrm>
            <a:off x="559063" y="159903"/>
            <a:ext cx="780534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神经网络基本结构：过拟合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鲁棒性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0" name="Picture 4" descr="图 15. 训练集的损失函数逐渐下降。验证集的损失函数也会下降，但在经过一定次数的迭代后，会开始上升。">
            <a:extLst>
              <a:ext uri="{FF2B5EF4-FFF2-40B4-BE49-F238E27FC236}">
                <a16:creationId xmlns:a16="http://schemas.microsoft.com/office/drawing/2014/main" id="{E3E40447-E4CA-767E-E426-5DD971DED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35" y="7020339"/>
            <a:ext cx="6147766" cy="3012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8F0DF71-BF03-F74F-1032-AD702A9920C7}"/>
              </a:ext>
            </a:extLst>
          </p:cNvPr>
          <p:cNvSpPr txBox="1"/>
          <p:nvPr/>
        </p:nvSpPr>
        <p:spPr>
          <a:xfrm>
            <a:off x="6587574" y="1707731"/>
            <a:ext cx="6248400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5000000000000000000" pitchFamily="2" charset="2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数据集过少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噪声过大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>
                <a:solidFill>
                  <a:srgbClr val="000000"/>
                </a:solidFill>
                <a:latin typeface="微软雅黑"/>
                <a:ea typeface="微软雅黑"/>
              </a:rPr>
              <a:t>噪声过小</a:t>
            </a:r>
            <a:endParaRPr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模型设计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模型过于复杂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5000000000000000000" pitchFamily="2" charset="2"/>
              <a:buChar char="•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训练层面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过度训练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示, 散点图&#10;&#10;AI 生成的内容可能不正确。">
            <a:extLst>
              <a:ext uri="{FF2B5EF4-FFF2-40B4-BE49-F238E27FC236}">
                <a16:creationId xmlns:a16="http://schemas.microsoft.com/office/drawing/2014/main" id="{5F3B4654-C6EE-4586-12C9-173E720666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45" y="1258733"/>
            <a:ext cx="6408892" cy="325485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7437A27-D166-F58B-FF79-3F7A5307746C}"/>
              </a:ext>
            </a:extLst>
          </p:cNvPr>
          <p:cNvSpPr txBox="1"/>
          <p:nvPr/>
        </p:nvSpPr>
        <p:spPr>
          <a:xfrm>
            <a:off x="1258980" y="5214475"/>
            <a:ext cx="3431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Microsoft YaHei"/>
                <a:ea typeface="Microsoft YaHei"/>
              </a:rPr>
              <a:t>广谱抗体 - 极高特异性抗体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DF9E053-C742-2E4D-868A-0E04B6E87B07}"/>
              </a:ext>
            </a:extLst>
          </p:cNvPr>
          <p:cNvSpPr txBox="1"/>
          <p:nvPr/>
        </p:nvSpPr>
        <p:spPr>
          <a:xfrm>
            <a:off x="1258979" y="6016935"/>
            <a:ext cx="266902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Microsoft YaHei"/>
                <a:ea typeface="Microsoft YaHei"/>
              </a:rPr>
              <a:t>罕见病的患病基因确认</a:t>
            </a:r>
            <a:endParaRPr lang="zh-CN" altLang="en-US" dirty="0">
              <a:latin typeface="Microsoft YaHei"/>
              <a:ea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985324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F2DC09-19E0-CE6E-D7E3-27F7347CF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CBCA037D-CD12-D4E9-D8EF-328C67A6022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23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3B7CFBC-C9BC-B596-9CBB-54156DE45828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F836BEC-AEF8-FE1C-A442-A817E73D5043}"/>
              </a:ext>
            </a:extLst>
          </p:cNvPr>
          <p:cNvSpPr txBox="1"/>
          <p:nvPr/>
        </p:nvSpPr>
        <p:spPr>
          <a:xfrm>
            <a:off x="559063" y="159903"/>
            <a:ext cx="823494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/>
                <a:ea typeface="微软雅黑"/>
              </a:rPr>
              <a:t>神经网络基本结构：过拟合-模型复杂度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示&#10;&#10;AI 生成的内容可能不正确。">
            <a:extLst>
              <a:ext uri="{FF2B5EF4-FFF2-40B4-BE49-F238E27FC236}">
                <a16:creationId xmlns:a16="http://schemas.microsoft.com/office/drawing/2014/main" id="{57CF6FD1-EF46-AD99-0945-900FEA6F6E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815" r="171" b="18055"/>
          <a:stretch>
            <a:fillRect/>
          </a:stretch>
        </p:blipFill>
        <p:spPr>
          <a:xfrm>
            <a:off x="2691062" y="4170736"/>
            <a:ext cx="7323714" cy="268653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D863AF4E-BCF5-D117-D405-156369530BC8}"/>
              </a:ext>
            </a:extLst>
          </p:cNvPr>
          <p:cNvGrpSpPr/>
          <p:nvPr/>
        </p:nvGrpSpPr>
        <p:grpSpPr>
          <a:xfrm>
            <a:off x="5779556" y="1816276"/>
            <a:ext cx="5665791" cy="2425721"/>
            <a:chOff x="1629242" y="1074507"/>
            <a:chExt cx="5962499" cy="2830322"/>
          </a:xfrm>
        </p:grpSpPr>
        <p:pic>
          <p:nvPicPr>
            <p:cNvPr id="4" name="图片 3" descr="图形用户界面, 图示, 应用程序&#10;&#10;AI 生成的内容可能不正确。">
              <a:extLst>
                <a:ext uri="{FF2B5EF4-FFF2-40B4-BE49-F238E27FC236}">
                  <a16:creationId xmlns:a16="http://schemas.microsoft.com/office/drawing/2014/main" id="{41DDFAE5-F6D7-4FBF-3A2B-02C503639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t="16454" r="34563" b="-160"/>
            <a:stretch>
              <a:fillRect/>
            </a:stretch>
          </p:blipFill>
          <p:spPr>
            <a:xfrm>
              <a:off x="1629242" y="1261271"/>
              <a:ext cx="3408371" cy="2643558"/>
            </a:xfrm>
            <a:prstGeom prst="rect">
              <a:avLst/>
            </a:prstGeom>
          </p:spPr>
        </p:pic>
        <p:pic>
          <p:nvPicPr>
            <p:cNvPr id="6" name="图片 5" descr="图形用户界面, 图示, 应用程序&#10;&#10;AI 生成的内容可能不正确。">
              <a:extLst>
                <a:ext uri="{FF2B5EF4-FFF2-40B4-BE49-F238E27FC236}">
                  <a16:creationId xmlns:a16="http://schemas.microsoft.com/office/drawing/2014/main" id="{19E76307-66B8-6966-A594-D1EE6AEBC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64700" t="16294" b="26080"/>
            <a:stretch>
              <a:fillRect/>
            </a:stretch>
          </p:blipFill>
          <p:spPr>
            <a:xfrm>
              <a:off x="4953654" y="1074507"/>
              <a:ext cx="2638087" cy="2803965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10F606D-60B9-BC48-6A11-85F5C64B4D8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7654" b="7500"/>
          <a:stretch>
            <a:fillRect/>
          </a:stretch>
        </p:blipFill>
        <p:spPr>
          <a:xfrm>
            <a:off x="1533223" y="1761974"/>
            <a:ext cx="2422287" cy="24076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47A7DE-C05E-09EC-FD31-9ABFBACA442A}"/>
              </a:ext>
            </a:extLst>
          </p:cNvPr>
          <p:cNvSpPr txBox="1"/>
          <p:nvPr/>
        </p:nvSpPr>
        <p:spPr>
          <a:xfrm>
            <a:off x="822054" y="2224723"/>
            <a:ext cx="3354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低噪声数据集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CAC175E-A611-EF84-BC5D-F1AF77E85694}"/>
              </a:ext>
            </a:extLst>
          </p:cNvPr>
          <p:cNvSpPr txBox="1"/>
          <p:nvPr/>
        </p:nvSpPr>
        <p:spPr>
          <a:xfrm>
            <a:off x="11541791" y="2853372"/>
            <a:ext cx="335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高低噪声数据集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122DE3E-27C1-14B1-D249-66325A98601F}"/>
              </a:ext>
            </a:extLst>
          </p:cNvPr>
          <p:cNvSpPr txBox="1"/>
          <p:nvPr/>
        </p:nvSpPr>
        <p:spPr>
          <a:xfrm>
            <a:off x="256248" y="1075566"/>
            <a:ext cx="609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400" b="1">
                <a:latin typeface="Microsoft YaHei"/>
                <a:ea typeface="Microsoft YaHei"/>
              </a:rPr>
              <a:t>模型复杂度</a:t>
            </a:r>
            <a:endParaRPr lang="zh-CN" altLang="en-US" sz="2400" b="1">
              <a:latin typeface="Microsoft YaHei"/>
              <a:ea typeface="Microsoft YaHe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ED2C727-D772-7EB7-C8CC-4252A1FE1C73}"/>
              </a:ext>
            </a:extLst>
          </p:cNvPr>
          <p:cNvSpPr txBox="1"/>
          <p:nvPr/>
        </p:nvSpPr>
        <p:spPr>
          <a:xfrm>
            <a:off x="5341258" y="1208314"/>
            <a:ext cx="150948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dirty="0">
                <a:ea typeface="等线"/>
                <a:hlinkClick r:id="rId6"/>
              </a:rPr>
              <a:t>可视化互动</a:t>
            </a:r>
            <a:endParaRPr lang="en-US" dirty="0">
              <a:ea typeface="等线"/>
            </a:endParaRP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1889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302999-75A7-6C33-7D44-CA9DE9B6B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E46878DA-4B45-CC7F-298A-98DCECDB333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24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14203045-11B8-CCD1-8632-68FAEB8995A8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FC2D063-23B4-ED95-138C-4A1790216583}"/>
              </a:ext>
            </a:extLst>
          </p:cNvPr>
          <p:cNvSpPr txBox="1"/>
          <p:nvPr/>
        </p:nvSpPr>
        <p:spPr>
          <a:xfrm>
            <a:off x="559063" y="159903"/>
            <a:ext cx="823494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latin typeface="微软雅黑"/>
                <a:ea typeface="微软雅黑"/>
              </a:rPr>
              <a:t>神经网络基本结构：过拟合-模型复杂度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图示, 维恩图&#10;&#10;AI 生成的内容可能不正确。">
            <a:extLst>
              <a:ext uri="{FF2B5EF4-FFF2-40B4-BE49-F238E27FC236}">
                <a16:creationId xmlns:a16="http://schemas.microsoft.com/office/drawing/2014/main" id="{850EA63C-1F57-C131-DC77-41F73509D2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77" y="1075963"/>
            <a:ext cx="10616750" cy="5796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3050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71D21D-4329-2C9C-8026-1C4CFCA33D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E9F34678-5638-2394-07E1-0A985A1AD4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77092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25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6811A96-8EF4-B482-3234-443B832C7DCA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D4807D3-968D-1993-3019-1300E5A911D6}"/>
              </a:ext>
            </a:extLst>
          </p:cNvPr>
          <p:cNvSpPr txBox="1"/>
          <p:nvPr/>
        </p:nvSpPr>
        <p:spPr>
          <a:xfrm>
            <a:off x="559063" y="159903"/>
            <a:ext cx="7805342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神经网络基本结构：过拟合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&amp;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鲁棒性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50BD58-050E-60BB-30CC-0599AD625E9A}"/>
              </a:ext>
            </a:extLst>
          </p:cNvPr>
          <p:cNvSpPr txBox="1"/>
          <p:nvPr/>
        </p:nvSpPr>
        <p:spPr>
          <a:xfrm>
            <a:off x="229274" y="1325070"/>
            <a:ext cx="6096000" cy="51501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ts val="1950"/>
              </a:lnSpc>
              <a:buFont typeface="Arial,Sans-Serif"/>
              <a:buChar char="•"/>
            </a:pPr>
            <a:endParaRPr lang="zh-CN" altLang="en-US" dirty="0">
              <a:latin typeface="Arial"/>
              <a:ea typeface="Microsoft YaHei"/>
              <a:cs typeface="Arial"/>
            </a:endParaRPr>
          </a:p>
          <a:p>
            <a:pPr marL="285750" indent="-285750">
              <a:lnSpc>
                <a:spcPts val="1950"/>
              </a:lnSpc>
              <a:buFont typeface="Arial,Sans-Serif"/>
              <a:buChar char="•"/>
            </a:pPr>
            <a:r>
              <a:rPr lang="zh-CN">
                <a:latin typeface="Arial"/>
                <a:ea typeface="Microsoft YaHei"/>
                <a:cs typeface="Arial"/>
              </a:rPr>
              <a:t>模型设计</a:t>
            </a:r>
            <a:r>
              <a:rPr lang="en-US" altLang="zh-CN" dirty="0">
                <a:latin typeface="Microsoft YaHei"/>
                <a:ea typeface="Microsoft YaHei"/>
                <a:cs typeface="Arial"/>
              </a:rPr>
              <a:t> </a:t>
            </a:r>
          </a:p>
          <a:p>
            <a:pPr marL="742950" lvl="1" indent="-285750">
              <a:lnSpc>
                <a:spcPts val="1950"/>
              </a:lnSpc>
              <a:buFont typeface="Wingdings,Sans-Serif"/>
              <a:buChar char="l"/>
            </a:pPr>
            <a:r>
              <a:rPr lang="en-US" altLang="zh-CN" dirty="0" err="1">
                <a:latin typeface="Arial"/>
                <a:ea typeface="Microsoft YaHei"/>
                <a:cs typeface="Arial"/>
              </a:rPr>
              <a:t>适当</a:t>
            </a:r>
            <a:r>
              <a:rPr lang="en-US" altLang="zh-CN" b="1" dirty="0" err="1">
                <a:latin typeface="Arial"/>
                <a:ea typeface="Microsoft YaHei"/>
                <a:cs typeface="Arial"/>
              </a:rPr>
              <a:t>简化</a:t>
            </a:r>
            <a:r>
              <a:rPr lang="en-US" altLang="zh-CN" dirty="0" err="1">
                <a:latin typeface="Arial"/>
                <a:ea typeface="Microsoft YaHei"/>
                <a:cs typeface="Arial"/>
              </a:rPr>
              <a:t>模型结构</a:t>
            </a:r>
            <a:r>
              <a:rPr lang="en-US" altLang="zh-CN" dirty="0">
                <a:latin typeface="Microsoft YaHei"/>
                <a:ea typeface="Microsoft YaHei"/>
                <a:cs typeface="Arial"/>
              </a:rPr>
              <a:t> </a:t>
            </a:r>
            <a:endParaRPr lang="zh-CN" dirty="0"/>
          </a:p>
          <a:p>
            <a:pPr marL="742950" lvl="1" indent="-285750">
              <a:lnSpc>
                <a:spcPts val="1950"/>
              </a:lnSpc>
              <a:buFont typeface="Wingdings,Sans-Serif"/>
              <a:buChar char="l"/>
            </a:pPr>
            <a:endParaRPr lang="en-US" altLang="zh-CN" dirty="0">
              <a:latin typeface="Microsoft YaHei"/>
              <a:ea typeface="Microsoft YaHei"/>
              <a:cs typeface="Arial"/>
            </a:endParaRPr>
          </a:p>
          <a:p>
            <a:pPr marL="285750" lvl="0" indent="-285750">
              <a:lnSpc>
                <a:spcPts val="1950"/>
              </a:lnSpc>
              <a:buFont typeface="Arial,Sans-Serif"/>
              <a:buChar char="•"/>
            </a:pPr>
            <a:r>
              <a:rPr lang="zh-CN" sz="1800" baseline="0">
                <a:latin typeface="Arial"/>
                <a:ea typeface="Microsoft YaHei"/>
                <a:cs typeface="Arial"/>
              </a:rPr>
              <a:t>数据集</a:t>
            </a:r>
            <a:r>
              <a:rPr lang="en-US" sz="1800" dirty="0">
                <a:latin typeface="Microsoft YaHei"/>
                <a:ea typeface="Arial"/>
                <a:cs typeface="Arial"/>
              </a:rPr>
              <a:t>​</a:t>
            </a:r>
            <a:endParaRPr lang="en-US" dirty="0"/>
          </a:p>
          <a:p>
            <a:pPr marL="742950" lvl="1" indent="-285750" rtl="0">
              <a:lnSpc>
                <a:spcPts val="1950"/>
              </a:lnSpc>
              <a:buFont typeface="Wingdings,Sans-Serif"/>
              <a:buChar char="l"/>
            </a:pPr>
            <a:r>
              <a:rPr lang="zh-CN" altLang="en-US">
                <a:latin typeface="Arial"/>
                <a:ea typeface="Microsoft YaHei"/>
                <a:cs typeface="Arial"/>
              </a:rPr>
              <a:t>增加数据集</a:t>
            </a:r>
            <a:r>
              <a:rPr lang="zh-CN" altLang="en-US" b="1">
                <a:latin typeface="Arial"/>
                <a:ea typeface="Microsoft YaHei"/>
                <a:cs typeface="Arial"/>
              </a:rPr>
              <a:t>规模</a:t>
            </a:r>
            <a:endParaRPr lang="zh-CN" altLang="en-US" sz="1800" b="1" dirty="0">
              <a:latin typeface="Arial"/>
              <a:ea typeface="Microsoft YaHei"/>
              <a:cs typeface="Arial"/>
            </a:endParaRPr>
          </a:p>
          <a:p>
            <a:pPr marL="742950" lvl="1" indent="-285750" rtl="0">
              <a:lnSpc>
                <a:spcPts val="1950"/>
              </a:lnSpc>
              <a:buFont typeface="Wingdings,Sans-Serif"/>
              <a:buChar char="l"/>
            </a:pPr>
            <a:r>
              <a:rPr lang="zh-CN" altLang="en-US">
                <a:latin typeface="Arial"/>
                <a:ea typeface="Microsoft YaHei"/>
                <a:cs typeface="Arial"/>
              </a:rPr>
              <a:t>过滤噪声(噪声太大)</a:t>
            </a:r>
            <a:endParaRPr lang="zh-CN" altLang="en-US" sz="1800" dirty="0">
              <a:latin typeface="Arial"/>
              <a:ea typeface="Microsoft YaHei"/>
              <a:cs typeface="Arial"/>
            </a:endParaRPr>
          </a:p>
          <a:p>
            <a:pPr marL="742950" lvl="1" indent="-285750" rtl="0">
              <a:lnSpc>
                <a:spcPts val="1950"/>
              </a:lnSpc>
              <a:buFont typeface="Wingdings,Sans-Serif"/>
              <a:buChar char="l"/>
            </a:pPr>
            <a:r>
              <a:rPr lang="zh-CN">
                <a:latin typeface="Arial"/>
                <a:ea typeface="Microsoft YaHei"/>
                <a:cs typeface="Arial"/>
              </a:rPr>
              <a:t>适当添加</a:t>
            </a:r>
            <a:r>
              <a:rPr lang="zh-CN" altLang="en-US">
                <a:latin typeface="Arial"/>
                <a:ea typeface="Microsoft YaHei"/>
                <a:cs typeface="Arial"/>
              </a:rPr>
              <a:t>噪声</a:t>
            </a:r>
            <a:endParaRPr lang="zh-CN" sz="1800" dirty="0">
              <a:latin typeface="Arial"/>
              <a:ea typeface="Microsoft YaHei"/>
              <a:cs typeface="Arial"/>
            </a:endParaRPr>
          </a:p>
          <a:p>
            <a:pPr marL="742950" lvl="1" indent="-285750" rtl="0">
              <a:buFont typeface="Wingdings,Sans-Serif"/>
              <a:buChar char="l"/>
            </a:pPr>
            <a:endParaRPr lang="en-US">
              <a:latin typeface="Arial"/>
              <a:ea typeface="Arial"/>
              <a:cs typeface="Arial"/>
            </a:endParaRPr>
          </a:p>
          <a:p>
            <a:pPr marL="285750" lvl="0" indent="-285750" rtl="0">
              <a:lnSpc>
                <a:spcPts val="1950"/>
              </a:lnSpc>
              <a:buFont typeface="Arial,Sans-Serif"/>
              <a:buChar char="•"/>
            </a:pPr>
            <a:r>
              <a:rPr lang="zh-CN" sz="1800" baseline="0">
                <a:latin typeface="Arial"/>
                <a:ea typeface="Microsoft YaHei"/>
                <a:cs typeface="Arial"/>
              </a:rPr>
              <a:t>训练层面</a:t>
            </a:r>
            <a:r>
              <a:rPr lang="en-US" sz="1800" dirty="0">
                <a:latin typeface="Microsoft YaHei"/>
                <a:ea typeface="Arial"/>
                <a:cs typeface="Arial"/>
              </a:rPr>
              <a:t>​</a:t>
            </a:r>
          </a:p>
          <a:p>
            <a:pPr marL="742950" indent="-285750">
              <a:buFont typeface="Wingdings,Sans-Serif"/>
              <a:buChar char="l"/>
            </a:pPr>
            <a:r>
              <a:rPr lang="en-US" altLang="zh-CN" dirty="0">
                <a:latin typeface="Arial"/>
                <a:ea typeface="Microsoft YaHei"/>
                <a:cs typeface="Arial"/>
              </a:rPr>
              <a:t>​</a:t>
            </a:r>
            <a:r>
              <a:rPr lang="en-US" altLang="zh-CN" b="1" dirty="0">
                <a:latin typeface="Arial"/>
                <a:ea typeface="Microsoft YaHei"/>
                <a:cs typeface="Arial"/>
              </a:rPr>
              <a:t>Early Stopping</a:t>
            </a:r>
            <a:r>
              <a:rPr lang="en-US" altLang="zh-CN" dirty="0">
                <a:latin typeface="Arial"/>
                <a:ea typeface="Microsoft YaHei"/>
                <a:cs typeface="Arial"/>
              </a:rPr>
              <a:t>： </a:t>
            </a:r>
            <a:r>
              <a:rPr lang="en-US" altLang="zh-CN" err="1">
                <a:latin typeface="Arial"/>
                <a:ea typeface="Microsoft YaHei"/>
                <a:cs typeface="Arial"/>
              </a:rPr>
              <a:t>看到你刚开始背答案（验证集Loss上升</a:t>
            </a:r>
            <a:r>
              <a:rPr lang="en-US" altLang="zh-CN" dirty="0">
                <a:latin typeface="Arial"/>
                <a:ea typeface="Microsoft YaHei"/>
                <a:cs typeface="Arial"/>
              </a:rPr>
              <a:t>），</a:t>
            </a:r>
            <a:r>
              <a:rPr lang="en-US" altLang="zh-CN" err="1">
                <a:latin typeface="Arial"/>
                <a:ea typeface="Microsoft YaHei"/>
                <a:cs typeface="Arial"/>
              </a:rPr>
              <a:t>马上停止考试</a:t>
            </a:r>
            <a:r>
              <a:rPr lang="en-US" altLang="zh-CN" dirty="0">
                <a:latin typeface="Arial"/>
                <a:ea typeface="Microsoft YaHei"/>
                <a:cs typeface="Arial"/>
              </a:rPr>
              <a:t>。</a:t>
            </a:r>
            <a:endParaRPr lang="zh-CN" dirty="0">
              <a:latin typeface="Arial"/>
              <a:ea typeface="Microsoft YaHei"/>
              <a:cs typeface="Arial"/>
            </a:endParaRPr>
          </a:p>
          <a:p>
            <a:pPr marL="742950" lvl="1" indent="-285750">
              <a:buFont typeface="Wingdings,Sans-Serif"/>
              <a:buChar char="l"/>
            </a:pPr>
            <a:r>
              <a:rPr lang="en-US" b="1" dirty="0">
                <a:latin typeface="Arial"/>
                <a:ea typeface="+mn-lt"/>
                <a:cs typeface="Arial"/>
              </a:rPr>
              <a:t>Regularization </a:t>
            </a:r>
            <a:r>
              <a:rPr lang="en-US" dirty="0">
                <a:latin typeface="Arial"/>
                <a:ea typeface="+mn-lt"/>
                <a:cs typeface="Arial"/>
              </a:rPr>
              <a:t>(</a:t>
            </a:r>
            <a:r>
              <a:rPr lang="en-US" dirty="0" err="1">
                <a:latin typeface="Arial"/>
                <a:ea typeface="+mn-lt"/>
                <a:cs typeface="Arial"/>
              </a:rPr>
              <a:t>正则化</a:t>
            </a:r>
            <a:r>
              <a:rPr lang="en-US" dirty="0">
                <a:latin typeface="Arial"/>
                <a:ea typeface="+mn-lt"/>
                <a:cs typeface="Arial"/>
              </a:rPr>
              <a:t>)： </a:t>
            </a:r>
            <a:r>
              <a:rPr lang="en-US" dirty="0" err="1">
                <a:latin typeface="Arial"/>
                <a:ea typeface="+mn-lt"/>
                <a:cs typeface="Arial"/>
              </a:rPr>
              <a:t>给复杂的解法额外的惩罚</a:t>
            </a:r>
            <a:r>
              <a:rPr lang="en-US" dirty="0">
                <a:latin typeface="Arial"/>
                <a:ea typeface="+mn-lt"/>
                <a:cs typeface="Arial"/>
              </a:rPr>
              <a:t>（</a:t>
            </a:r>
            <a:r>
              <a:rPr lang="zh-CN" altLang="en-US">
                <a:latin typeface="Arial"/>
                <a:ea typeface="+mn-lt"/>
                <a:cs typeface="Arial"/>
              </a:rPr>
              <a:t>缩减模型参数大小</a:t>
            </a:r>
            <a:r>
              <a:rPr lang="en-US" dirty="0">
                <a:latin typeface="Arial"/>
                <a:ea typeface="+mn-lt"/>
                <a:cs typeface="Arial"/>
              </a:rPr>
              <a:t>）。</a:t>
            </a:r>
            <a:endParaRPr lang="en-US"/>
          </a:p>
          <a:p>
            <a:pPr marL="742950" lvl="1" indent="-285750">
              <a:buFont typeface="Wingdings,Sans-Serif"/>
              <a:buChar char="l"/>
            </a:pPr>
            <a:r>
              <a:rPr lang="en-US" b="1" dirty="0">
                <a:latin typeface="Arial"/>
                <a:ea typeface="+mn-lt"/>
                <a:cs typeface="Arial"/>
              </a:rPr>
              <a:t>Dropout</a:t>
            </a:r>
            <a:r>
              <a:rPr lang="en-US" dirty="0">
                <a:latin typeface="Arial"/>
                <a:ea typeface="+mn-lt"/>
                <a:cs typeface="Arial"/>
              </a:rPr>
              <a:t>： </a:t>
            </a:r>
            <a:r>
              <a:rPr lang="en-US" dirty="0" err="1">
                <a:latin typeface="Arial"/>
                <a:ea typeface="+mn-lt"/>
                <a:cs typeface="Arial"/>
              </a:rPr>
              <a:t>随机让你脑细胞休息，强迫你不能依赖某几个具体的神经元（死记硬背的路径</a:t>
            </a:r>
            <a:r>
              <a:rPr lang="en-US" dirty="0">
                <a:latin typeface="Arial"/>
                <a:ea typeface="+mn-lt"/>
                <a:cs typeface="Arial"/>
              </a:rPr>
              <a:t>）。</a:t>
            </a:r>
            <a:endParaRPr lang="en-US" dirty="0"/>
          </a:p>
          <a:p>
            <a:pPr marL="742950" lvl="1" indent="-285750">
              <a:buFont typeface="Wingdings,Sans-Serif"/>
              <a:buChar char="l"/>
            </a:pPr>
            <a:r>
              <a:rPr lang="en-US" b="1" dirty="0">
                <a:latin typeface="Arial"/>
                <a:ea typeface="等线"/>
                <a:cs typeface="Arial"/>
              </a:rPr>
              <a:t>Loss</a:t>
            </a:r>
            <a:r>
              <a:rPr lang="en-US" dirty="0">
                <a:latin typeface="Arial"/>
                <a:ea typeface="等线"/>
                <a:cs typeface="Arial"/>
              </a:rPr>
              <a:t>: </a:t>
            </a:r>
            <a:r>
              <a:rPr lang="zh-CN" altLang="en-US" err="1">
                <a:latin typeface="Arial"/>
                <a:ea typeface="等线"/>
                <a:cs typeface="Arial"/>
              </a:rPr>
              <a:t>优化损失函数设计</a:t>
            </a:r>
            <a:endParaRPr lang="en-US" sz="1800" baseline="0" err="1">
              <a:latin typeface="Arial"/>
              <a:ea typeface="等线"/>
              <a:cs typeface="Arial"/>
            </a:endParaRPr>
          </a:p>
          <a:p>
            <a:pPr marL="742950" lvl="1" indent="-285750">
              <a:lnSpc>
                <a:spcPts val="1950"/>
              </a:lnSpc>
              <a:buFont typeface="Wingdings,Sans-Serif"/>
              <a:buChar char="l"/>
            </a:pPr>
            <a:endParaRPr lang="en-US" altLang="zh-CN" dirty="0">
              <a:latin typeface="Arial"/>
              <a:ea typeface="Microsoft YaHei"/>
              <a:cs typeface="Arial"/>
            </a:endParaRPr>
          </a:p>
          <a:p>
            <a:pPr algn="ctr"/>
            <a:endParaRPr lang="zh-CN" altLang="en-US"/>
          </a:p>
        </p:txBody>
      </p:sp>
      <p:pic>
        <p:nvPicPr>
          <p:cNvPr id="4" name="Picture 4" descr="图 15. 训练集的损失函数逐渐下降。验证集的损失函数也会下降，但在经过一定次数的迭代后，会开始上升。">
            <a:extLst>
              <a:ext uri="{FF2B5EF4-FFF2-40B4-BE49-F238E27FC236}">
                <a16:creationId xmlns:a16="http://schemas.microsoft.com/office/drawing/2014/main" id="{24E3DD74-83E3-50F9-0067-13F9F7DB4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463" y="1322198"/>
            <a:ext cx="5790368" cy="286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40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95B31-5FF3-32D8-F44D-1D62F32B9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D25AE881-3F9E-94F6-E235-FB22B23AEF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50959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26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5D047E7-F64F-2CB1-AEB6-75F3ECDB191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92F7A5-C1CF-B0A9-B0FF-0CD4DA2C0ED2}"/>
              </a:ext>
            </a:extLst>
          </p:cNvPr>
          <p:cNvSpPr txBox="1"/>
          <p:nvPr/>
        </p:nvSpPr>
        <p:spPr>
          <a:xfrm>
            <a:off x="559063" y="159903"/>
            <a:ext cx="399660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其他神经网络结构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 descr="A Beginner's Guide To Understanding Convolutional Neural Networks – Adit  Deshpande – Engineering at Forward | UCLA CS '19">
            <a:extLst>
              <a:ext uri="{FF2B5EF4-FFF2-40B4-BE49-F238E27FC236}">
                <a16:creationId xmlns:a16="http://schemas.microsoft.com/office/drawing/2014/main" id="{13F3F6EA-2238-87B3-CF14-B3AA2C58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67" y="1364529"/>
            <a:ext cx="6938433" cy="236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6E2016-D9E2-215A-111B-1232ABFF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3" y="4266841"/>
            <a:ext cx="5145088" cy="259115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DBA949-4640-E0B9-99DC-E2B86EFB0BE0}"/>
              </a:ext>
            </a:extLst>
          </p:cNvPr>
          <p:cNvSpPr txBox="1"/>
          <p:nvPr/>
        </p:nvSpPr>
        <p:spPr>
          <a:xfrm>
            <a:off x="296333" y="1334832"/>
            <a:ext cx="1718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CNN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FC1A88-9759-D025-E90C-661E7D6BE6D2}"/>
              </a:ext>
            </a:extLst>
          </p:cNvPr>
          <p:cNvSpPr txBox="1"/>
          <p:nvPr/>
        </p:nvSpPr>
        <p:spPr>
          <a:xfrm>
            <a:off x="296333" y="3857372"/>
            <a:ext cx="276147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zh-CN" sz="2400" b="1" dirty="0">
                <a:latin typeface="微软雅黑"/>
                <a:ea typeface="微软雅黑"/>
              </a:rPr>
              <a:t>LSTM(RNN)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106" name="Picture 10" descr="transformer架构- 维基百科，自由的百科全书">
            <a:extLst>
              <a:ext uri="{FF2B5EF4-FFF2-40B4-BE49-F238E27FC236}">
                <a16:creationId xmlns:a16="http://schemas.microsoft.com/office/drawing/2014/main" id="{4FAFFCE8-74DE-6E89-CEC1-643BF40CE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1073329"/>
            <a:ext cx="5499455" cy="578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A6F42BD-D2C0-65F2-2624-F2FC8042EFCE}"/>
              </a:ext>
            </a:extLst>
          </p:cNvPr>
          <p:cNvSpPr txBox="1"/>
          <p:nvPr/>
        </p:nvSpPr>
        <p:spPr>
          <a:xfrm>
            <a:off x="7402110" y="1977587"/>
            <a:ext cx="2191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Transformer: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6561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791D20-50D8-4E38-FD0D-03DFFD582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558450D5-D1C1-6F27-AFC1-41B5A2DFBEF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88503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27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3AA920-082E-8762-31CF-046255AACAF3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1C4578E-1919-0A1D-CD6D-484A9938D560}"/>
              </a:ext>
            </a:extLst>
          </p:cNvPr>
          <p:cNvSpPr txBox="1"/>
          <p:nvPr/>
        </p:nvSpPr>
        <p:spPr>
          <a:xfrm>
            <a:off x="559063" y="159903"/>
            <a:ext cx="127791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CNN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AF548C4-98B0-DDCB-F9A0-9242560F4615}"/>
              </a:ext>
            </a:extLst>
          </p:cNvPr>
          <p:cNvSpPr txBox="1"/>
          <p:nvPr/>
        </p:nvSpPr>
        <p:spPr>
          <a:xfrm>
            <a:off x="338653" y="1252718"/>
            <a:ext cx="68657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Convolution neural network(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卷积神经网络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 </a:t>
            </a:r>
          </a:p>
          <a:p>
            <a:r>
              <a:rPr lang="zh-CN" altLang="en-US" sz="20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图像识别这一块</a:t>
            </a:r>
            <a:endParaRPr lang="zh-CN" altLang="en-US" sz="2400" b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Picture 2" descr="A Beginner's Guide To Understanding Convolutional Neural Networks – Adit  Deshpande – Engineering at Forward | UCLA CS '19">
            <a:extLst>
              <a:ext uri="{FF2B5EF4-FFF2-40B4-BE49-F238E27FC236}">
                <a16:creationId xmlns:a16="http://schemas.microsoft.com/office/drawing/2014/main" id="{985AE01D-B212-9DE1-9A5F-9C2728BC3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2061" y="2247910"/>
            <a:ext cx="6938433" cy="236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5581172-EE9A-9E26-7C50-14C11952870A}"/>
              </a:ext>
            </a:extLst>
          </p:cNvPr>
          <p:cNvSpPr txBox="1"/>
          <p:nvPr/>
        </p:nvSpPr>
        <p:spPr>
          <a:xfrm>
            <a:off x="1760017" y="5350858"/>
            <a:ext cx="8301079" cy="7386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u="sng">
                <a:latin typeface="Microsoft YaHei"/>
                <a:ea typeface="等线"/>
              </a:rPr>
              <a:t>本质可以视为时空上更加</a:t>
            </a:r>
            <a:r>
              <a:rPr lang="zh-CN" altLang="en-US" sz="2400" b="1" u="sng">
                <a:latin typeface="Microsoft YaHei"/>
                <a:ea typeface="等线"/>
              </a:rPr>
              <a:t>高效</a:t>
            </a:r>
            <a:r>
              <a:rPr lang="zh-CN" altLang="en-US" sz="2400" u="sng">
                <a:latin typeface="Microsoft YaHei"/>
                <a:ea typeface="等线"/>
              </a:rPr>
              <a:t>, 且连接更加</a:t>
            </a:r>
            <a:r>
              <a:rPr lang="zh-CN" altLang="en-US" sz="2400" b="1" u="sng">
                <a:latin typeface="Microsoft YaHei"/>
                <a:ea typeface="等线"/>
              </a:rPr>
              <a:t>稀疏</a:t>
            </a:r>
            <a:r>
              <a:rPr lang="zh-CN" altLang="en-US" sz="2400" u="sng">
                <a:latin typeface="Microsoft YaHei"/>
                <a:ea typeface="等线"/>
              </a:rPr>
              <a:t>的</a:t>
            </a:r>
            <a:r>
              <a:rPr lang="zh-CN" altLang="en-US" sz="2400" b="1" u="sng">
                <a:solidFill>
                  <a:schemeClr val="accent5">
                    <a:lumMod val="49000"/>
                  </a:schemeClr>
                </a:solidFill>
                <a:latin typeface="Microsoft YaHei"/>
                <a:ea typeface="等线"/>
              </a:rPr>
              <a:t>MLP</a:t>
            </a:r>
            <a:endParaRPr lang="zh-CN" altLang="en-US" b="1" u="sng">
              <a:solidFill>
                <a:schemeClr val="accent5">
                  <a:lumMod val="49000"/>
                </a:schemeClr>
              </a:solidFill>
            </a:endParaRPr>
          </a:p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A6E3F2-42BF-0606-640D-5E6CBF358C7C}"/>
              </a:ext>
            </a:extLst>
          </p:cNvPr>
          <p:cNvSpPr txBox="1"/>
          <p:nvPr/>
        </p:nvSpPr>
        <p:spPr>
          <a:xfrm>
            <a:off x="7571874" y="1287379"/>
            <a:ext cx="609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sz="2400" b="1" i="1" baseline="0">
                <a:solidFill>
                  <a:schemeClr val="accent4">
                    <a:lumMod val="76000"/>
                  </a:schemeClr>
                </a:solidFill>
                <a:ea typeface="Microsoft YaHei"/>
              </a:rPr>
              <a:t>卷积</a:t>
            </a:r>
            <a:r>
              <a:rPr lang="en-US" altLang="zh-CN" sz="2400" b="1" i="1" dirty="0">
                <a:solidFill>
                  <a:schemeClr val="accent4">
                    <a:lumMod val="76000"/>
                  </a:schemeClr>
                </a:solidFill>
                <a:ea typeface="Microsoft YaHei"/>
              </a:rPr>
              <a:t>?</a:t>
            </a:r>
            <a:endParaRPr lang="zh-CN" altLang="en-US" b="1" i="1" dirty="0">
              <a:solidFill>
                <a:schemeClr val="accent4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6530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E130E1-7709-0A76-34A4-33624665C0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77A726A5-C44C-F396-6760-F3E3FEB1B93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88503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28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21A2AD1-C59D-F2C7-5F0F-38BEA43ADB1B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A41240-5545-5914-5C66-E526B24E258A}"/>
              </a:ext>
            </a:extLst>
          </p:cNvPr>
          <p:cNvSpPr txBox="1"/>
          <p:nvPr/>
        </p:nvSpPr>
        <p:spPr>
          <a:xfrm>
            <a:off x="559063" y="159903"/>
            <a:ext cx="1277914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CNN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C56A1EF-24C1-5622-0EEC-C115311EB51B}"/>
              </a:ext>
            </a:extLst>
          </p:cNvPr>
          <p:cNvSpPr txBox="1"/>
          <p:nvPr/>
        </p:nvSpPr>
        <p:spPr>
          <a:xfrm>
            <a:off x="5221624" y="3284238"/>
            <a:ext cx="17467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zh-CN" altLang="en-US" sz="2800" b="1">
                <a:latin typeface="Microsoft YaHei"/>
                <a:ea typeface="Microsoft YaHei"/>
              </a:rPr>
              <a:t>卷积演示</a:t>
            </a:r>
          </a:p>
        </p:txBody>
      </p:sp>
    </p:spTree>
    <p:extLst>
      <p:ext uri="{BB962C8B-B14F-4D97-AF65-F5344CB8AC3E}">
        <p14:creationId xmlns:p14="http://schemas.microsoft.com/office/powerpoint/2010/main" val="244091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A945C3-F5D2-4107-EBA5-5DA204BD0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44543A46-6495-F0B3-6AFB-8ABDB3351AC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29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22E9A96C-670B-203A-C908-7ED48B5DE5C1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78CEE7-5840-BF54-8EE3-9F40B021DA4B}"/>
              </a:ext>
            </a:extLst>
          </p:cNvPr>
          <p:cNvSpPr txBox="1"/>
          <p:nvPr/>
        </p:nvSpPr>
        <p:spPr>
          <a:xfrm>
            <a:off x="559063" y="159903"/>
            <a:ext cx="128913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RNN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图示&#10;&#10;AI 生成的内容可能不正确。">
            <a:extLst>
              <a:ext uri="{FF2B5EF4-FFF2-40B4-BE49-F238E27FC236}">
                <a16:creationId xmlns:a16="http://schemas.microsoft.com/office/drawing/2014/main" id="{24E5407B-5EF9-51A4-8A7E-5EC1F6038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691" y="2188796"/>
            <a:ext cx="4476750" cy="3375359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FE5120A-39BD-C4B9-0480-8193CA519B4B}"/>
              </a:ext>
            </a:extLst>
          </p:cNvPr>
          <p:cNvSpPr/>
          <p:nvPr/>
        </p:nvSpPr>
        <p:spPr>
          <a:xfrm>
            <a:off x="5894092" y="2556682"/>
            <a:ext cx="4201399" cy="200165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B8DBB0-BA68-DDE8-0682-3B1CAE3194B7}"/>
              </a:ext>
            </a:extLst>
          </p:cNvPr>
          <p:cNvSpPr txBox="1"/>
          <p:nvPr/>
        </p:nvSpPr>
        <p:spPr>
          <a:xfrm>
            <a:off x="280737" y="1078832"/>
            <a:ext cx="60960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>
                <a:solidFill>
                  <a:srgbClr val="040C28"/>
                </a:solidFill>
                <a:latin typeface="Microsoft YaHei"/>
                <a:ea typeface="Arial"/>
                <a:cs typeface="Arial"/>
              </a:rPr>
              <a:t>recurrent neural network   </a:t>
            </a:r>
            <a:r>
              <a:rPr lang="zh-CN" altLang="en-US" sz="2400" b="1" err="1">
                <a:solidFill>
                  <a:srgbClr val="040C28"/>
                </a:solidFill>
                <a:latin typeface="Microsoft YaHei"/>
                <a:ea typeface="Arial"/>
                <a:cs typeface="Arial"/>
              </a:rPr>
              <a:t>时序模型</a:t>
            </a:r>
            <a:endParaRPr lang="zh-CN" altLang="en-US" sz="2400" b="1" err="1">
              <a:solidFill>
                <a:srgbClr val="040C28"/>
              </a:solidFill>
              <a:latin typeface="Microsoft YaHei"/>
              <a:cs typeface="Arial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56814C-FCBB-249C-A0DD-0EE5EF257574}"/>
              </a:ext>
            </a:extLst>
          </p:cNvPr>
          <p:cNvSpPr txBox="1"/>
          <p:nvPr/>
        </p:nvSpPr>
        <p:spPr>
          <a:xfrm>
            <a:off x="655616" y="1822812"/>
            <a:ext cx="478856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ea typeface="等线"/>
              </a:rPr>
              <a:t>加入</a:t>
            </a:r>
            <a:r>
              <a:rPr lang="zh-CN" altLang="en-US" b="1">
                <a:ea typeface="等线"/>
              </a:rPr>
              <a:t>隐藏层,</a:t>
            </a:r>
            <a:r>
              <a:rPr lang="zh-CN" altLang="en-US">
                <a:ea typeface="等线"/>
              </a:rPr>
              <a:t> 总结</a:t>
            </a:r>
            <a:r>
              <a:rPr lang="zh-CN" altLang="en-US" u="sng">
                <a:solidFill>
                  <a:schemeClr val="accent5">
                    <a:lumMod val="49000"/>
                  </a:schemeClr>
                </a:solidFill>
                <a:ea typeface="等线"/>
              </a:rPr>
              <a:t>历史信息</a:t>
            </a:r>
          </a:p>
        </p:txBody>
      </p:sp>
      <p:pic>
        <p:nvPicPr>
          <p:cNvPr id="6" name="图片 5" descr="图示, 文本&#10;&#10;AI 生成的内容可能不正确。">
            <a:extLst>
              <a:ext uri="{FF2B5EF4-FFF2-40B4-BE49-F238E27FC236}">
                <a16:creationId xmlns:a16="http://schemas.microsoft.com/office/drawing/2014/main" id="{FF4D8A8C-8F08-3993-704A-62A19677C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469" y="5713747"/>
            <a:ext cx="2199273" cy="9810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3F504AA-A12C-86EE-8422-8C8FB8B7B4EA}"/>
              </a:ext>
            </a:extLst>
          </p:cNvPr>
          <p:cNvSpPr txBox="1"/>
          <p:nvPr/>
        </p:nvSpPr>
        <p:spPr>
          <a:xfrm>
            <a:off x="5956969" y="2723148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 err="1">
                <a:ea typeface="等线"/>
              </a:rPr>
              <a:t>擅长处理时序信息</a:t>
            </a:r>
            <a:r>
              <a:rPr lang="en-US" altLang="zh-CN" dirty="0">
                <a:ea typeface="等线"/>
              </a:rPr>
              <a:t>, </a:t>
            </a:r>
            <a:r>
              <a:rPr lang="en-US" altLang="zh-CN" dirty="0" err="1">
                <a:ea typeface="等线"/>
              </a:rPr>
              <a:t>模型简单</a:t>
            </a:r>
            <a:endParaRPr lang="zh-CN" altLang="en-US" dirty="0" err="1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F3DE91A-0DB1-C3C3-C37D-C3203C3F3081}"/>
              </a:ext>
            </a:extLst>
          </p:cNvPr>
          <p:cNvSpPr txBox="1"/>
          <p:nvPr/>
        </p:nvSpPr>
        <p:spPr>
          <a:xfrm>
            <a:off x="5956968" y="3404937"/>
            <a:ext cx="609600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latin typeface="Microsoft YaHei"/>
                <a:ea typeface="Microsoft YaHei"/>
              </a:rPr>
              <a:t>纳米孔基因测序的</a:t>
            </a:r>
            <a:r>
              <a:rPr lang="en-US" dirty="0">
                <a:latin typeface="Microsoft YaHei"/>
                <a:ea typeface="Microsoft YaHei"/>
              </a:rPr>
              <a:t> </a:t>
            </a:r>
            <a:r>
              <a:rPr lang="en-US" dirty="0" err="1">
                <a:latin typeface="Microsoft YaHei"/>
                <a:ea typeface="Microsoft YaHei"/>
              </a:rPr>
              <a:t>Basecalling</a:t>
            </a:r>
            <a:r>
              <a:rPr lang="en-US" dirty="0">
                <a:latin typeface="Microsoft YaHei"/>
                <a:ea typeface="Microsoft YaHei"/>
              </a:rPr>
              <a:t> </a:t>
            </a:r>
            <a:endParaRPr lang="en-US" altLang="zh-CN" dirty="0">
              <a:latin typeface="Microsoft YaHei"/>
              <a:ea typeface="Microsoft YaHei"/>
            </a:endParaRPr>
          </a:p>
          <a:p>
            <a:pPr marL="285750" indent="-285750">
              <a:buFont typeface="Arial"/>
              <a:buChar char="•"/>
            </a:pPr>
            <a:endParaRPr lang="en-US" dirty="0">
              <a:latin typeface="Microsoft YaHei"/>
              <a:ea typeface="Microsoft YaHei"/>
            </a:endParaRPr>
          </a:p>
          <a:p>
            <a:pPr marL="285750" indent="-285750">
              <a:buFont typeface="Arial"/>
              <a:buChar char="•"/>
            </a:pPr>
            <a:r>
              <a:rPr lang="zh-CN">
                <a:ea typeface="+mn-lt"/>
                <a:cs typeface="+mn-lt"/>
              </a:rPr>
              <a:t>蛋白质二级结构预测 </a:t>
            </a:r>
            <a:endParaRPr lang="zh-CN" altLang="en-US">
              <a:latin typeface="Microsoft YaHei"/>
              <a:ea typeface="Microsoft YaHei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BB40B5D-1C95-235D-7BDA-FC0965A97ABD}"/>
              </a:ext>
            </a:extLst>
          </p:cNvPr>
          <p:cNvSpPr txBox="1"/>
          <p:nvPr/>
        </p:nvSpPr>
        <p:spPr>
          <a:xfrm>
            <a:off x="5927772" y="1428267"/>
            <a:ext cx="4776758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Microsoft YaHei"/>
                <a:ea typeface="Microsoft YaHei"/>
              </a:rPr>
              <a:t>发展:</a:t>
            </a:r>
            <a:r>
              <a:rPr lang="zh-CN" altLang="en-US" sz="2000" b="1">
                <a:latin typeface="Microsoft YaHei"/>
                <a:ea typeface="Microsoft YaHei"/>
              </a:rPr>
              <a:t>LSTM</a:t>
            </a:r>
            <a:br>
              <a:rPr lang="zh-CN" altLang="en-US" dirty="0">
                <a:latin typeface="Microsoft YaHei"/>
                <a:ea typeface="Microsoft YaHei"/>
              </a:rPr>
            </a:br>
            <a:r>
              <a:rPr lang="zh-CN" altLang="en-US">
                <a:latin typeface="Microsoft YaHei"/>
                <a:ea typeface="Microsoft YaHei"/>
              </a:rPr>
              <a:t>视隐藏层(h)为短期记忆, 加入</a:t>
            </a:r>
            <a:r>
              <a:rPr lang="zh-CN" altLang="en-US" b="1">
                <a:latin typeface="Microsoft YaHei"/>
                <a:ea typeface="Microsoft YaHei"/>
              </a:rPr>
              <a:t>长期记忆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C2AC0B2-91BF-BA32-B9FE-97D6C39DBE66}"/>
              </a:ext>
            </a:extLst>
          </p:cNvPr>
          <p:cNvSpPr txBox="1"/>
          <p:nvPr/>
        </p:nvSpPr>
        <p:spPr>
          <a:xfrm>
            <a:off x="5924884" y="5705772"/>
            <a:ext cx="6096000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ea typeface="Microsoft YaHei"/>
              </a:rPr>
              <a:t>​</a:t>
            </a:r>
            <a:r>
              <a:rPr lang="en-US" altLang="zh-CN" dirty="0" err="1">
                <a:ea typeface="Microsoft YaHei"/>
              </a:rPr>
              <a:t>结局</a:t>
            </a:r>
            <a:r>
              <a:rPr lang="en-US" altLang="zh-CN" dirty="0">
                <a:ea typeface="Microsoft YaHei"/>
              </a:rPr>
              <a:t>:</a:t>
            </a:r>
            <a:r>
              <a:rPr lang="en-US" altLang="zh-CN" sz="2000" dirty="0">
                <a:ea typeface="Microsoft YaHei"/>
              </a:rPr>
              <a:t> transformer</a:t>
            </a:r>
            <a:br>
              <a:rPr sz="1800" dirty="0">
                <a:latin typeface="Microsoft YaHei"/>
                <a:ea typeface="Microsoft YaHei"/>
                <a:cs typeface="Microsoft YaHei"/>
              </a:rPr>
            </a:br>
            <a:endParaRPr lang="zh-CN" b="1">
              <a:ea typeface="Microsoft YaHei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B566F89-A8D9-89DF-0FA2-10FDAFBF6DF3}"/>
              </a:ext>
            </a:extLst>
          </p:cNvPr>
          <p:cNvSpPr txBox="1"/>
          <p:nvPr/>
        </p:nvSpPr>
        <p:spPr>
          <a:xfrm>
            <a:off x="5925168" y="5162045"/>
            <a:ext cx="60960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latin typeface="等线"/>
                <a:ea typeface="等线"/>
              </a:rPr>
              <a:t>缺点</a:t>
            </a:r>
            <a:r>
              <a:rPr lang="en-US" sz="1800" baseline="0" dirty="0">
                <a:latin typeface="等线"/>
              </a:rPr>
              <a:t>:</a:t>
            </a:r>
            <a:r>
              <a:rPr lang="en-US" sz="2000" baseline="0" dirty="0">
                <a:latin typeface="等线"/>
              </a:rPr>
              <a:t> </a:t>
            </a:r>
            <a:r>
              <a:rPr lang="zh-CN" altLang="en-US" sz="2000">
                <a:latin typeface="等线"/>
                <a:ea typeface="等线"/>
              </a:rPr>
              <a:t>串联结构</a:t>
            </a:r>
            <a:r>
              <a:rPr lang="en-US" sz="2000" dirty="0">
                <a:latin typeface="等线"/>
                <a:ea typeface="等线"/>
              </a:rPr>
              <a:t>, </a:t>
            </a:r>
            <a:r>
              <a:rPr lang="zh-CN" altLang="en-US" sz="2000">
                <a:latin typeface="等线"/>
                <a:ea typeface="等线"/>
              </a:rPr>
              <a:t>硬件效率低下</a:t>
            </a:r>
            <a:endParaRPr lang="en-US" altLang="zh-CN" sz="2000">
              <a:ea typeface="等线"/>
            </a:endParaRPr>
          </a:p>
        </p:txBody>
      </p:sp>
    </p:spTree>
    <p:extLst>
      <p:ext uri="{BB962C8B-B14F-4D97-AF65-F5344CB8AC3E}">
        <p14:creationId xmlns:p14="http://schemas.microsoft.com/office/powerpoint/2010/main" val="2796976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E28D8-1C85-D015-7523-A886ED82CD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817571C-EC63-B3FF-9FF3-DFC99640588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31476" y="158523"/>
            <a:ext cx="4309700" cy="6309045"/>
          </a:xfrm>
          <a:prstGeom prst="rect">
            <a:avLst/>
          </a:prstGeom>
          <a:noFill/>
        </p:spPr>
      </p:pic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620ADA0-9D3B-4258-867E-D76F73A94FB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6252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</a:t>
            </a:fld>
            <a:endParaRPr lang="en-US" sz="1400" b="1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E4C246C5-077C-E20D-F351-2B0B84502B55}"/>
              </a:ext>
            </a:extLst>
          </p:cNvPr>
          <p:cNvSpPr/>
          <p:nvPr/>
        </p:nvSpPr>
        <p:spPr>
          <a:xfrm>
            <a:off x="-151209" y="-243973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B7CC56-57E8-1ECF-274A-644DB850896A}"/>
              </a:ext>
            </a:extLst>
          </p:cNvPr>
          <p:cNvSpPr txBox="1"/>
          <p:nvPr/>
        </p:nvSpPr>
        <p:spPr>
          <a:xfrm>
            <a:off x="588324" y="14449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2BEDF5D-2E92-33BF-1248-E336A307ACB2}"/>
              </a:ext>
            </a:extLst>
          </p:cNvPr>
          <p:cNvSpPr txBox="1"/>
          <p:nvPr/>
        </p:nvSpPr>
        <p:spPr>
          <a:xfrm>
            <a:off x="554891" y="1285461"/>
            <a:ext cx="4161182" cy="563231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神经网络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（多层感知机）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Input 输入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Output-prediction(输出-预测)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/>
              <a:ea typeface="微软雅黑"/>
            </a:endParaRPr>
          </a:p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FC    full connection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（全连接）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Activation function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激活函数</a:t>
            </a:r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Robust 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鲁棒性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泛化能力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过拟合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训练集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Loss function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损失函数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梯度下降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Backpropagation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反向传播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MSE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均方差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Forward 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前向传播</a:t>
            </a:r>
            <a:endParaRPr lang="en-US" altLang="zh-CN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2">
                    <a:lumMod val="75000"/>
                  </a:schemeClr>
                </a:solidFill>
                <a:latin typeface="微软雅黑"/>
                <a:ea typeface="微软雅黑"/>
              </a:rPr>
              <a:t>Optimizer 优化器</a:t>
            </a:r>
            <a:endParaRPr lang="zh-CN" altLang="en-US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811F2FC-3630-8A20-AB64-634219D6270E}"/>
              </a:ext>
            </a:extLst>
          </p:cNvPr>
          <p:cNvSpPr txBox="1"/>
          <p:nvPr/>
        </p:nvSpPr>
        <p:spPr>
          <a:xfrm>
            <a:off x="4640057" y="1221960"/>
            <a:ext cx="4161182" cy="203132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CNN卷积神经网络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LSTM长短期记忆神经网络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Diffusion 扩散模型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accent6">
                    <a:lumMod val="50000"/>
                  </a:schemeClr>
                </a:solidFill>
                <a:latin typeface="微软雅黑"/>
                <a:ea typeface="微软雅黑"/>
              </a:rPr>
              <a:t>RNN 循环神经网络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rgbClr val="38572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30621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147DB-D612-6CF3-BE3A-EE14CBCF8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EE9B583B-BF6F-007B-ABBB-A7564E18DC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30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734897A-7100-B238-9BE2-C94F3989DAF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F42301-CD1C-B65C-37C2-63D0A25E45F6}"/>
              </a:ext>
            </a:extLst>
          </p:cNvPr>
          <p:cNvSpPr txBox="1"/>
          <p:nvPr/>
        </p:nvSpPr>
        <p:spPr>
          <a:xfrm>
            <a:off x="559063" y="159903"/>
            <a:ext cx="23278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Diffusion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Diffusion Models Made Easy | Towards Data Science">
            <a:extLst>
              <a:ext uri="{FF2B5EF4-FFF2-40B4-BE49-F238E27FC236}">
                <a16:creationId xmlns:a16="http://schemas.microsoft.com/office/drawing/2014/main" id="{CCA1EC41-1BD3-C249-C6C0-04930020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40" y="1308802"/>
            <a:ext cx="6108137" cy="343119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6423D12-4093-9AB7-FFB2-83EF5EB976C1}"/>
              </a:ext>
            </a:extLst>
          </p:cNvPr>
          <p:cNvSpPr txBox="1"/>
          <p:nvPr/>
        </p:nvSpPr>
        <p:spPr>
          <a:xfrm>
            <a:off x="6244354" y="1304841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73239"/>
                </a:solidFill>
                <a:latin typeface="Nunito"/>
                <a:ea typeface="Nunito"/>
                <a:cs typeface="Nunito"/>
              </a:rPr>
              <a:t>Forward Process (Diffusion)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FE0EF06-D5FA-98AF-4B54-D2C0B76FCD7E}"/>
              </a:ext>
            </a:extLst>
          </p:cNvPr>
          <p:cNvSpPr txBox="1"/>
          <p:nvPr/>
        </p:nvSpPr>
        <p:spPr>
          <a:xfrm>
            <a:off x="6244354" y="2781637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73239"/>
                </a:solidFill>
                <a:latin typeface="Nunito"/>
                <a:ea typeface="Nunito"/>
                <a:cs typeface="Nunito"/>
              </a:rPr>
              <a:t>Reverse Process (Denoising)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5E54990-E04E-F405-2AB6-3162116F35C6}"/>
              </a:ext>
            </a:extLst>
          </p:cNvPr>
          <p:cNvSpPr txBox="1"/>
          <p:nvPr/>
        </p:nvSpPr>
        <p:spPr>
          <a:xfrm>
            <a:off x="6369864" y="1751451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Microsoft YaHei"/>
                <a:ea typeface="Microsoft YaHei"/>
              </a:rPr>
              <a:t>逐步加入噪声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C3ACDAA-5A48-8CF5-F2E0-2F15087BCA01}"/>
              </a:ext>
            </a:extLst>
          </p:cNvPr>
          <p:cNvSpPr txBox="1"/>
          <p:nvPr/>
        </p:nvSpPr>
        <p:spPr>
          <a:xfrm>
            <a:off x="6369863" y="3248477"/>
            <a:ext cx="27431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Microsoft YaHei"/>
                <a:ea typeface="Microsoft YaHei"/>
              </a:rPr>
              <a:t>逐步消除噪声</a:t>
            </a:r>
          </a:p>
        </p:txBody>
      </p:sp>
    </p:spTree>
    <p:extLst>
      <p:ext uri="{BB962C8B-B14F-4D97-AF65-F5344CB8AC3E}">
        <p14:creationId xmlns:p14="http://schemas.microsoft.com/office/powerpoint/2010/main" val="18311575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4B2AC-372A-BBB0-5864-C2E4C7F1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6A7A7398-8DE2-410D-522C-BEE2BB1460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31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4306306-75C8-2C54-286E-CBECD81490B4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F74740E-F8D9-B233-E120-1C4C78DFA898}"/>
              </a:ext>
            </a:extLst>
          </p:cNvPr>
          <p:cNvSpPr txBox="1"/>
          <p:nvPr/>
        </p:nvSpPr>
        <p:spPr>
          <a:xfrm>
            <a:off x="559063" y="159903"/>
            <a:ext cx="23278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Diffusion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背景图案&#10;&#10;AI 生成的内容可能不正确。">
            <a:extLst>
              <a:ext uri="{FF2B5EF4-FFF2-40B4-BE49-F238E27FC236}">
                <a16:creationId xmlns:a16="http://schemas.microsoft.com/office/drawing/2014/main" id="{4ACC8553-E4BE-EB8A-9967-27A785FB45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8420" t="34286" r="38567" b="37571"/>
          <a:stretch>
            <a:fillRect/>
          </a:stretch>
        </p:blipFill>
        <p:spPr>
          <a:xfrm>
            <a:off x="1354067" y="3505916"/>
            <a:ext cx="3060561" cy="1670812"/>
          </a:xfrm>
          <a:prstGeom prst="rect">
            <a:avLst/>
          </a:prstGeom>
        </p:spPr>
      </p:pic>
      <p:pic>
        <p:nvPicPr>
          <p:cNvPr id="2" name="图片 1" descr="背景图案&#10;&#10;AI 生成的内容可能不正确。">
            <a:extLst>
              <a:ext uri="{FF2B5EF4-FFF2-40B4-BE49-F238E27FC236}">
                <a16:creationId xmlns:a16="http://schemas.microsoft.com/office/drawing/2014/main" id="{4D757095-A3A3-0AF1-968A-F72A756F1E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389" t="33476" r="84716" b="38340"/>
          <a:stretch>
            <a:fillRect/>
          </a:stretch>
        </p:blipFill>
        <p:spPr>
          <a:xfrm>
            <a:off x="1010155" y="1484579"/>
            <a:ext cx="1423192" cy="1638996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>
            <a:extLst>
              <a:ext uri="{FF2B5EF4-FFF2-40B4-BE49-F238E27FC236}">
                <a16:creationId xmlns:a16="http://schemas.microsoft.com/office/drawing/2014/main" id="{35270273-BDF2-5F63-9A64-A38A65DA6DE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4105" t="35622" r="4008" b="36194"/>
          <a:stretch>
            <a:fillRect/>
          </a:stretch>
        </p:blipFill>
        <p:spPr>
          <a:xfrm>
            <a:off x="3537014" y="1606650"/>
            <a:ext cx="1435879" cy="165918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857B783-DB4A-4B3B-A12B-A1A2C361D974}"/>
              </a:ext>
            </a:extLst>
          </p:cNvPr>
          <p:cNvSpPr txBox="1"/>
          <p:nvPr/>
        </p:nvSpPr>
        <p:spPr>
          <a:xfrm>
            <a:off x="1067984" y="1158808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sz="2000">
                <a:latin typeface="Microsoft YaHei"/>
                <a:ea typeface="Microsoft YaHei"/>
              </a:rPr>
              <a:t>模型如何生成图像?</a:t>
            </a:r>
            <a:endParaRPr lang="zh-CN" sz="2000" dirty="0">
              <a:latin typeface="Microsoft YaHei"/>
              <a:ea typeface="Microsoft YaHei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C15011D-C3B4-BEFC-E792-9E26E96E1927}"/>
              </a:ext>
            </a:extLst>
          </p:cNvPr>
          <p:cNvSpPr txBox="1"/>
          <p:nvPr/>
        </p:nvSpPr>
        <p:spPr>
          <a:xfrm>
            <a:off x="5929745" y="2124126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 b="1">
                <a:solidFill>
                  <a:schemeClr val="bg1">
                    <a:lumMod val="49000"/>
                  </a:schemeClr>
                </a:solidFill>
                <a:ea typeface="等线"/>
              </a:rPr>
              <a:t>一步登天</a:t>
            </a:r>
            <a:endParaRPr lang="zh-CN" altLang="en-US">
              <a:solidFill>
                <a:schemeClr val="bg1">
                  <a:lumMod val="49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032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580FC-AF94-5D06-299F-7C99D6BE02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A53B9F32-B895-22FC-B4BC-C0EE5DFABA4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32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5698DF96-B7CD-EA0A-5300-3377CFAFCF19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8403DC2-E46C-B12F-DF12-B3FF17F93305}"/>
              </a:ext>
            </a:extLst>
          </p:cNvPr>
          <p:cNvSpPr txBox="1"/>
          <p:nvPr/>
        </p:nvSpPr>
        <p:spPr>
          <a:xfrm>
            <a:off x="559063" y="159903"/>
            <a:ext cx="23278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Diffusion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FAC2589-9717-1F4C-31F2-894A7210893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5504" r="102" b="38445"/>
          <a:stretch>
            <a:fillRect/>
          </a:stretch>
        </p:blipFill>
        <p:spPr>
          <a:xfrm>
            <a:off x="154169" y="5505913"/>
            <a:ext cx="7837649" cy="991299"/>
          </a:xfrm>
          <a:prstGeom prst="rect">
            <a:avLst/>
          </a:prstGeom>
        </p:spPr>
      </p:pic>
      <p:pic>
        <p:nvPicPr>
          <p:cNvPr id="9" name="图片 8" descr="背景图案&#10;&#10;AI 生成的内容可能不正确。">
            <a:extLst>
              <a:ext uri="{FF2B5EF4-FFF2-40B4-BE49-F238E27FC236}">
                <a16:creationId xmlns:a16="http://schemas.microsoft.com/office/drawing/2014/main" id="{84F9401A-670E-915B-5AA2-84FCA2D0A39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420" t="34286" r="38567" b="37571"/>
          <a:stretch>
            <a:fillRect/>
          </a:stretch>
        </p:blipFill>
        <p:spPr>
          <a:xfrm>
            <a:off x="2776917" y="3580093"/>
            <a:ext cx="2588526" cy="1441538"/>
          </a:xfrm>
          <a:prstGeom prst="rect">
            <a:avLst/>
          </a:prstGeom>
        </p:spPr>
      </p:pic>
      <p:pic>
        <p:nvPicPr>
          <p:cNvPr id="2" name="图片 1" descr="背景图案&#10;&#10;AI 生成的内容可能不正确。">
            <a:extLst>
              <a:ext uri="{FF2B5EF4-FFF2-40B4-BE49-F238E27FC236}">
                <a16:creationId xmlns:a16="http://schemas.microsoft.com/office/drawing/2014/main" id="{7EC04E8A-A5FF-0A99-AFC3-31DED560EB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389" t="33476" r="84716" b="38340"/>
          <a:stretch>
            <a:fillRect/>
          </a:stretch>
        </p:blipFill>
        <p:spPr>
          <a:xfrm>
            <a:off x="1010155" y="1341297"/>
            <a:ext cx="1423192" cy="1638996"/>
          </a:xfrm>
          <a:prstGeom prst="rect">
            <a:avLst/>
          </a:prstGeom>
        </p:spPr>
      </p:pic>
      <p:pic>
        <p:nvPicPr>
          <p:cNvPr id="4" name="图片 3" descr="背景图案&#10;&#10;AI 生成的内容可能不正确。">
            <a:extLst>
              <a:ext uri="{FF2B5EF4-FFF2-40B4-BE49-F238E27FC236}">
                <a16:creationId xmlns:a16="http://schemas.microsoft.com/office/drawing/2014/main" id="{678377FD-E8BE-1DDC-5A92-6F6553499B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4105" t="35622" r="4008" b="36194"/>
          <a:stretch>
            <a:fillRect/>
          </a:stretch>
        </p:blipFill>
        <p:spPr>
          <a:xfrm>
            <a:off x="3673783" y="1482906"/>
            <a:ext cx="1435879" cy="1659189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26E7434D-87CA-F022-2A58-BBB977B72B8F}"/>
              </a:ext>
            </a:extLst>
          </p:cNvPr>
          <p:cNvCxnSpPr/>
          <p:nvPr/>
        </p:nvCxnSpPr>
        <p:spPr>
          <a:xfrm flipH="1">
            <a:off x="990285" y="6636746"/>
            <a:ext cx="5679945" cy="4301"/>
          </a:xfrm>
          <a:prstGeom prst="straightConnector1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F5342EC6-4817-4F9C-1021-A80CC0E97280}"/>
              </a:ext>
            </a:extLst>
          </p:cNvPr>
          <p:cNvSpPr/>
          <p:nvPr/>
        </p:nvSpPr>
        <p:spPr>
          <a:xfrm>
            <a:off x="3138018" y="5442011"/>
            <a:ext cx="1897406" cy="1136358"/>
          </a:xfrm>
          <a:prstGeom prst="roundRect">
            <a:avLst/>
          </a:prstGeom>
          <a:noFill/>
          <a:ln w="57150">
            <a:solidFill>
              <a:schemeClr val="accent5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84635996-4B97-9D86-2646-46C9698AD31D}"/>
              </a:ext>
            </a:extLst>
          </p:cNvPr>
          <p:cNvCxnSpPr/>
          <p:nvPr/>
        </p:nvCxnSpPr>
        <p:spPr>
          <a:xfrm>
            <a:off x="2818557" y="4928111"/>
            <a:ext cx="275319" cy="51146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212E7652-75CF-5B8D-4BB2-1AE761445B67}"/>
              </a:ext>
            </a:extLst>
          </p:cNvPr>
          <p:cNvCxnSpPr>
            <a:cxnSpLocks/>
          </p:cNvCxnSpPr>
          <p:nvPr/>
        </p:nvCxnSpPr>
        <p:spPr>
          <a:xfrm flipH="1">
            <a:off x="4961786" y="4928109"/>
            <a:ext cx="297867" cy="491230"/>
          </a:xfrm>
          <a:prstGeom prst="straightConnector1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37A29F6C-DBD1-0BD9-4F7D-F57B4F7D6900}"/>
              </a:ext>
            </a:extLst>
          </p:cNvPr>
          <p:cNvSpPr txBox="1"/>
          <p:nvPr/>
        </p:nvSpPr>
        <p:spPr>
          <a:xfrm>
            <a:off x="7528702" y="167119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Arial"/>
              <a:buChar char="•"/>
            </a:pPr>
            <a:r>
              <a:rPr lang="zh-CN" altLang="en-US">
                <a:latin typeface="Microsoft YaHei"/>
                <a:ea typeface="Microsoft YaHei"/>
              </a:rPr>
              <a:t>噪声梯度</a:t>
            </a:r>
          </a:p>
          <a:p>
            <a:pPr marL="285750" indent="-285750">
              <a:buFont typeface="Arial"/>
              <a:buChar char="•"/>
            </a:pPr>
            <a:r>
              <a:rPr lang="zh-CN" altLang="en-US">
                <a:latin typeface="Microsoft YaHei"/>
                <a:ea typeface="Microsoft YaHei"/>
              </a:rPr>
              <a:t>马尔可夫链</a:t>
            </a:r>
            <a:endParaRPr lang="zh-CN" altLang="en-US" dirty="0">
              <a:latin typeface="Microsoft YaHei"/>
              <a:ea typeface="Microsoft YaHei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F5C821B-0F8A-78DA-C256-AD3F83B9723A}"/>
              </a:ext>
            </a:extLst>
          </p:cNvPr>
          <p:cNvSpPr txBox="1"/>
          <p:nvPr/>
        </p:nvSpPr>
        <p:spPr>
          <a:xfrm>
            <a:off x="7390610" y="1298328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73239"/>
                </a:solidFill>
                <a:latin typeface="Nunito"/>
                <a:ea typeface="Nunito"/>
                <a:cs typeface="Nunito"/>
              </a:rPr>
              <a:t>Forward Process (Diffusion)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899DD7-AD6B-A67B-DC45-98605C5AD3A4}"/>
              </a:ext>
            </a:extLst>
          </p:cNvPr>
          <p:cNvSpPr txBox="1"/>
          <p:nvPr/>
        </p:nvSpPr>
        <p:spPr>
          <a:xfrm>
            <a:off x="7390610" y="3582714"/>
            <a:ext cx="60960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solidFill>
                  <a:srgbClr val="273239"/>
                </a:solidFill>
                <a:latin typeface="Nunito"/>
                <a:ea typeface="Nunito"/>
                <a:cs typeface="Nunito"/>
              </a:rPr>
              <a:t>Reverse Process (Denoising)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C46DDC7-A414-6959-A6CC-E58EF04CFA15}"/>
              </a:ext>
            </a:extLst>
          </p:cNvPr>
          <p:cNvSpPr txBox="1"/>
          <p:nvPr/>
        </p:nvSpPr>
        <p:spPr>
          <a:xfrm>
            <a:off x="7528820" y="4041205"/>
            <a:ext cx="60960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zh-CN" altLang="en-US">
                <a:ea typeface="Microsoft YaHei"/>
              </a:rPr>
              <a:t>逐步去噪</a:t>
            </a:r>
            <a:endParaRPr lang="zh-CN" dirty="0">
              <a:ea typeface="Microsoft YaHei"/>
            </a:endParaRPr>
          </a:p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88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5" grpId="0"/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F12465-67F1-92C1-2986-203CC5FE4B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9DDF8DF7-64BC-FAA8-865F-7096E7ECDFE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33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C7DF005-B702-102E-CF92-B1AF73C46541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381CDA8-3442-EE46-E1FC-A3C880BB6330}"/>
              </a:ext>
            </a:extLst>
          </p:cNvPr>
          <p:cNvSpPr txBox="1"/>
          <p:nvPr/>
        </p:nvSpPr>
        <p:spPr>
          <a:xfrm>
            <a:off x="559063" y="159903"/>
            <a:ext cx="36118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DDACF3B-9447-5F6B-E831-CC4B872F1812}"/>
              </a:ext>
            </a:extLst>
          </p:cNvPr>
          <p:cNvSpPr txBox="1"/>
          <p:nvPr/>
        </p:nvSpPr>
        <p:spPr>
          <a:xfrm>
            <a:off x="702732" y="1193800"/>
            <a:ext cx="435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language model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9920E55-34EA-BDB2-1EF1-9A10DB98B7D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4279"/>
          <a:stretch>
            <a:fillRect/>
          </a:stretch>
        </p:blipFill>
        <p:spPr>
          <a:xfrm>
            <a:off x="758881" y="1979084"/>
            <a:ext cx="4097867" cy="184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4" name="Picture 4" descr="WashU Expert: How DeepSeek changes the AI industry - The Source - WashU">
            <a:extLst>
              <a:ext uri="{FF2B5EF4-FFF2-40B4-BE49-F238E27FC236}">
                <a16:creationId xmlns:a16="http://schemas.microsoft.com/office/drawing/2014/main" id="{7380CA25-A325-B57A-9041-D6DDB7989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42"/>
          <a:stretch>
            <a:fillRect/>
          </a:stretch>
        </p:blipFill>
        <p:spPr bwMode="auto">
          <a:xfrm>
            <a:off x="6725179" y="1897514"/>
            <a:ext cx="3527954" cy="2010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Google Gemini">
            <a:extLst>
              <a:ext uri="{FF2B5EF4-FFF2-40B4-BE49-F238E27FC236}">
                <a16:creationId xmlns:a16="http://schemas.microsoft.com/office/drawing/2014/main" id="{53AD6C3D-1767-A49E-CCC5-523771B4A9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1" t="26308" r="22118" b="25937"/>
          <a:stretch>
            <a:fillRect/>
          </a:stretch>
        </p:blipFill>
        <p:spPr bwMode="auto">
          <a:xfrm>
            <a:off x="788151" y="4300239"/>
            <a:ext cx="4181027" cy="20875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laude - Review 2025 - PCMag Australia">
            <a:extLst>
              <a:ext uri="{FF2B5EF4-FFF2-40B4-BE49-F238E27FC236}">
                <a16:creationId xmlns:a16="http://schemas.microsoft.com/office/drawing/2014/main" id="{7B6ECF01-56A9-8D11-1382-D07AE6D576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7" t="26467" r="14296" b="21914"/>
          <a:stretch>
            <a:fillRect/>
          </a:stretch>
        </p:blipFill>
        <p:spPr bwMode="auto">
          <a:xfrm>
            <a:off x="6510867" y="4460565"/>
            <a:ext cx="4377266" cy="1858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7DFECA-A651-140B-845D-204A7464E26F}"/>
              </a:ext>
            </a:extLst>
          </p:cNvPr>
          <p:cNvSpPr txBox="1"/>
          <p:nvPr/>
        </p:nvSpPr>
        <p:spPr>
          <a:xfrm>
            <a:off x="5054599" y="1159817"/>
            <a:ext cx="4351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猜词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</a:p>
        </p:txBody>
      </p:sp>
    </p:spTree>
    <p:extLst>
      <p:ext uri="{BB962C8B-B14F-4D97-AF65-F5344CB8AC3E}">
        <p14:creationId xmlns:p14="http://schemas.microsoft.com/office/powerpoint/2010/main" val="21126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55F43-A596-34A6-5370-675842661B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7F5BF068-0FD8-1E77-A8C4-7EBB9B2897F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2"/>
            <a:ext cx="592425" cy="360192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34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FB36C34-1167-4851-F4E5-7ED35A6C11C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8F66276-4BE5-C83C-AEBE-933489FBC30D}"/>
              </a:ext>
            </a:extLst>
          </p:cNvPr>
          <p:cNvSpPr txBox="1"/>
          <p:nvPr/>
        </p:nvSpPr>
        <p:spPr>
          <a:xfrm>
            <a:off x="559063" y="159903"/>
            <a:ext cx="36118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D6E9777-C332-4E26-54A2-836F32591D0B}"/>
              </a:ext>
            </a:extLst>
          </p:cNvPr>
          <p:cNvSpPr txBox="1"/>
          <p:nvPr/>
        </p:nvSpPr>
        <p:spPr>
          <a:xfrm>
            <a:off x="2705099" y="3145759"/>
            <a:ext cx="6781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Q: LLM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如何让计算机理解人类语言？</a:t>
            </a:r>
          </a:p>
        </p:txBody>
      </p:sp>
    </p:spTree>
    <p:extLst>
      <p:ext uri="{BB962C8B-B14F-4D97-AF65-F5344CB8AC3E}">
        <p14:creationId xmlns:p14="http://schemas.microsoft.com/office/powerpoint/2010/main" val="36843091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5181-028C-1CD3-6B01-DD01ECBC62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CA9120F6-077B-3748-54F0-AADCDB3A4CD2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35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1F48217-FA27-D913-9931-309201B375BC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8112E7C-EC95-6746-3134-D4CFC897FB6E}"/>
              </a:ext>
            </a:extLst>
          </p:cNvPr>
          <p:cNvSpPr txBox="1"/>
          <p:nvPr/>
        </p:nvSpPr>
        <p:spPr>
          <a:xfrm>
            <a:off x="559063" y="159903"/>
            <a:ext cx="3611886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198E88E-52C7-D5E9-BDF2-16BDD8EE685B}"/>
              </a:ext>
            </a:extLst>
          </p:cNvPr>
          <p:cNvSpPr txBox="1"/>
          <p:nvPr/>
        </p:nvSpPr>
        <p:spPr>
          <a:xfrm>
            <a:off x="203200" y="1360232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LLM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如何让计算机理解人类语言？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506F6A-7D93-28FC-8B63-ACB3033CFB7D}"/>
              </a:ext>
            </a:extLst>
          </p:cNvPr>
          <p:cNvSpPr txBox="1"/>
          <p:nvPr/>
        </p:nvSpPr>
        <p:spPr>
          <a:xfrm>
            <a:off x="1227667" y="2509328"/>
            <a:ext cx="678180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计算机如何接受语言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计算机如何处理（理解）语言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计算机如何生成回答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6928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8DD64-C196-E756-5590-9DBEE1C798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968DB850-6465-BE6C-01E4-9BC519C0C79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36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0042E11-056B-8770-B067-7314127D3886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0EBE3D8-5975-6796-9909-E6ACFED8E6EA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：接受语言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9D401C6-1EDD-CF7C-ACF2-2395706B6E39}"/>
              </a:ext>
            </a:extLst>
          </p:cNvPr>
          <p:cNvSpPr txBox="1"/>
          <p:nvPr/>
        </p:nvSpPr>
        <p:spPr>
          <a:xfrm>
            <a:off x="203200" y="1360232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Embedding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词嵌入</a:t>
            </a:r>
          </a:p>
        </p:txBody>
      </p:sp>
      <p:pic>
        <p:nvPicPr>
          <p:cNvPr id="6146" name="Picture 2" descr="A Complete Guide to Embedding For NLP &amp; Generative AI/LLM | by  Mdabdullahalhasib | Towards AI">
            <a:extLst>
              <a:ext uri="{FF2B5EF4-FFF2-40B4-BE49-F238E27FC236}">
                <a16:creationId xmlns:a16="http://schemas.microsoft.com/office/drawing/2014/main" id="{66E9826B-4F25-5663-636C-BBDB916441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6" t="8139" r="4743" b="9438"/>
          <a:stretch>
            <a:fillRect/>
          </a:stretch>
        </p:blipFill>
        <p:spPr bwMode="auto">
          <a:xfrm>
            <a:off x="6617132" y="4654285"/>
            <a:ext cx="4143017" cy="21679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F3B85DD-4F9C-C8EC-63E8-042F81606A31}"/>
              </a:ext>
            </a:extLst>
          </p:cNvPr>
          <p:cNvSpPr txBox="1"/>
          <p:nvPr/>
        </p:nvSpPr>
        <p:spPr>
          <a:xfrm>
            <a:off x="3968043" y="1837583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</a:t>
            </a:r>
            <a:endParaRPr lang="zh-CN" altLang="en-US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C79C03-EFB8-58C0-D80D-3E7B12FB7902}"/>
              </a:ext>
            </a:extLst>
          </p:cNvPr>
          <p:cNvSpPr txBox="1"/>
          <p:nvPr/>
        </p:nvSpPr>
        <p:spPr>
          <a:xfrm>
            <a:off x="5362334" y="3038036"/>
            <a:ext cx="22013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8D85085-0AEB-B5B2-87A0-1B544778B5D8}"/>
              </a:ext>
            </a:extLst>
          </p:cNvPr>
          <p:cNvSpPr txBox="1"/>
          <p:nvPr/>
        </p:nvSpPr>
        <p:spPr>
          <a:xfrm>
            <a:off x="1299874" y="3038037"/>
            <a:ext cx="2935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电信号，化学信号</a:t>
            </a:r>
            <a:endParaRPr lang="zh-CN" altLang="en-US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8" name="Picture 4" descr="贝克曼Beckman 神经元实验技术｜原代培养、电生理检测与成像方案">
            <a:extLst>
              <a:ext uri="{FF2B5EF4-FFF2-40B4-BE49-F238E27FC236}">
                <a16:creationId xmlns:a16="http://schemas.microsoft.com/office/drawing/2014/main" id="{1274B3A5-BD2B-B3FB-FFA1-302AE2BD26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93"/>
          <a:stretch>
            <a:fillRect/>
          </a:stretch>
        </p:blipFill>
        <p:spPr bwMode="auto">
          <a:xfrm>
            <a:off x="683375" y="3759173"/>
            <a:ext cx="3682206" cy="2863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Word Embeddings: Intuition behind the vector representation of the words |  Towards Data Science">
            <a:extLst>
              <a:ext uri="{FF2B5EF4-FFF2-40B4-BE49-F238E27FC236}">
                <a16:creationId xmlns:a16="http://schemas.microsoft.com/office/drawing/2014/main" id="{C24A654D-D774-E582-4280-62330E7FF2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001" y="1169496"/>
            <a:ext cx="44291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43F67BE7-A99C-231C-AF73-12473F9B91B2}"/>
              </a:ext>
            </a:extLst>
          </p:cNvPr>
          <p:cNvSpPr/>
          <p:nvPr/>
        </p:nvSpPr>
        <p:spPr>
          <a:xfrm rot="1981097">
            <a:off x="4576277" y="2493588"/>
            <a:ext cx="1111955" cy="461665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C5BB5B7-BC53-964E-2258-F9EBC806052D}"/>
              </a:ext>
            </a:extLst>
          </p:cNvPr>
          <p:cNvSpPr/>
          <p:nvPr/>
        </p:nvSpPr>
        <p:spPr>
          <a:xfrm rot="8780461">
            <a:off x="3042676" y="2499135"/>
            <a:ext cx="1111955" cy="461665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B36BE59-881A-D0D4-DB93-2FDA1131D665}"/>
              </a:ext>
            </a:extLst>
          </p:cNvPr>
          <p:cNvSpPr txBox="1"/>
          <p:nvPr/>
        </p:nvSpPr>
        <p:spPr>
          <a:xfrm>
            <a:off x="9098505" y="3940467"/>
            <a:ext cx="15765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AE75972-7FBF-1A45-B4C2-F739D195EA57}"/>
              </a:ext>
            </a:extLst>
          </p:cNvPr>
          <p:cNvSpPr txBox="1"/>
          <p:nvPr/>
        </p:nvSpPr>
        <p:spPr>
          <a:xfrm>
            <a:off x="2807314" y="2299248"/>
            <a:ext cx="8671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6">
                    <a:lumMod val="50000"/>
                  </a:schemeClr>
                </a:solidFill>
              </a:rPr>
              <a:t>Bio</a:t>
            </a:r>
            <a:endParaRPr lang="zh-CN" alt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2CFA987-285B-B01E-299E-9A6C63A6F9FD}"/>
              </a:ext>
            </a:extLst>
          </p:cNvPr>
          <p:cNvSpPr txBox="1"/>
          <p:nvPr/>
        </p:nvSpPr>
        <p:spPr>
          <a:xfrm>
            <a:off x="5068710" y="2207802"/>
            <a:ext cx="1553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5">
                    <a:lumMod val="50000"/>
                  </a:schemeClr>
                </a:solidFill>
              </a:rPr>
              <a:t>Machine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2707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62672D-1E4D-5B9B-0620-0C959F995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9E9DAFA9-6CC1-A145-334D-215BC79029F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37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C4555D9-ADC6-6EF8-E163-02FD802F011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C080F64-4144-8AB5-F7CD-E39F15D93591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：接受语言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90663CA-199D-9CFC-8A7D-F61316589054}"/>
              </a:ext>
            </a:extLst>
          </p:cNvPr>
          <p:cNvSpPr txBox="1"/>
          <p:nvPr/>
        </p:nvSpPr>
        <p:spPr>
          <a:xfrm>
            <a:off x="203200" y="1360232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语义空间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A2CB0B6-B945-3026-99C3-75C0B0301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510" y="2521139"/>
            <a:ext cx="4580360" cy="314052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93D2582-967F-878A-DFEF-CF1AA055E104}"/>
              </a:ext>
            </a:extLst>
          </p:cNvPr>
          <p:cNvSpPr txBox="1"/>
          <p:nvPr/>
        </p:nvSpPr>
        <p:spPr>
          <a:xfrm>
            <a:off x="296510" y="2036829"/>
            <a:ext cx="242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词语的差异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425480E-3E6F-ED96-BB7A-6E9C4B263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966" y="2468155"/>
            <a:ext cx="5310503" cy="316316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9806CB57-7E72-F407-2D58-31B269BE9828}"/>
              </a:ext>
            </a:extLst>
          </p:cNvPr>
          <p:cNvSpPr txBox="1"/>
          <p:nvPr/>
        </p:nvSpPr>
        <p:spPr>
          <a:xfrm>
            <a:off x="5746966" y="1872938"/>
            <a:ext cx="31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词语的相似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6774CF3-27A4-11A2-5EF8-C7950281F2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537" y="5631320"/>
            <a:ext cx="5506463" cy="874386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056EA15-6147-1D22-7982-26C043A7F5AF}"/>
              </a:ext>
            </a:extLst>
          </p:cNvPr>
          <p:cNvSpPr txBox="1"/>
          <p:nvPr/>
        </p:nvSpPr>
        <p:spPr>
          <a:xfrm>
            <a:off x="5925997" y="5910489"/>
            <a:ext cx="3168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点积：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1BD370A-8885-D696-650C-25C8563FE212}"/>
              </a:ext>
            </a:extLst>
          </p:cNvPr>
          <p:cNvSpPr txBox="1"/>
          <p:nvPr/>
        </p:nvSpPr>
        <p:spPr>
          <a:xfrm>
            <a:off x="559063" y="5837681"/>
            <a:ext cx="24297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向量的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加减</a:t>
            </a:r>
          </a:p>
        </p:txBody>
      </p:sp>
    </p:spTree>
    <p:extLst>
      <p:ext uri="{BB962C8B-B14F-4D97-AF65-F5344CB8AC3E}">
        <p14:creationId xmlns:p14="http://schemas.microsoft.com/office/powerpoint/2010/main" val="35489501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D10F1-A4DD-C5DC-D234-3728B24D0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5CEAAA0E-CE47-107A-7180-70286ED15918}"/>
              </a:ext>
            </a:extLst>
          </p:cNvPr>
          <p:cNvSpPr/>
          <p:nvPr/>
        </p:nvSpPr>
        <p:spPr>
          <a:xfrm>
            <a:off x="6946604" y="4331307"/>
            <a:ext cx="318977" cy="9233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BBD25E89-49ED-CD8C-5A42-4C11B7EE45E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38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FCB8FB73-A865-B365-08D1-B1444F4B8CED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490E55-D77F-F4F8-4587-B91FCBD89DC3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：理解语言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716EF75-EB71-3AC7-AEDE-CA22A1F9F97A}"/>
              </a:ext>
            </a:extLst>
          </p:cNvPr>
          <p:cNvSpPr txBox="1"/>
          <p:nvPr/>
        </p:nvSpPr>
        <p:spPr>
          <a:xfrm>
            <a:off x="203200" y="1360232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词汇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0A5B55-3F04-87A3-69D8-A020B56723FB}"/>
              </a:ext>
            </a:extLst>
          </p:cNvPr>
          <p:cNvSpPr txBox="1"/>
          <p:nvPr/>
        </p:nvSpPr>
        <p:spPr>
          <a:xfrm>
            <a:off x="3173567" y="2807204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我刚买了个</a:t>
            </a:r>
            <a:r>
              <a:rPr lang="zh-CN" altLang="en-US" sz="2400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5F0DE4-DCDF-C5B5-5F6A-DB0E4705DF0F}"/>
              </a:ext>
            </a:extLst>
          </p:cNvPr>
          <p:cNvSpPr txBox="1"/>
          <p:nvPr/>
        </p:nvSpPr>
        <p:spPr>
          <a:xfrm>
            <a:off x="559063" y="1997081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一词多义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771820-7E89-4977-F925-0363E7FDA0A0}"/>
              </a:ext>
            </a:extLst>
          </p:cNvPr>
          <p:cNvSpPr txBox="1"/>
          <p:nvPr/>
        </p:nvSpPr>
        <p:spPr>
          <a:xfrm>
            <a:off x="5561408" y="2807204"/>
            <a:ext cx="239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花了一万块</a:t>
            </a:r>
            <a:endParaRPr lang="zh-CN" altLang="en-US" sz="2400" i="1" strike="sngStrike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D78BAF-2D8D-1F08-52BE-6ABD8A3068C5}"/>
              </a:ext>
            </a:extLst>
          </p:cNvPr>
          <p:cNvSpPr txBox="1"/>
          <p:nvPr/>
        </p:nvSpPr>
        <p:spPr>
          <a:xfrm>
            <a:off x="3588097" y="3556516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我买了个</a:t>
            </a:r>
            <a:r>
              <a:rPr lang="en-US" altLang="zh-CN" sz="2400" b="1" i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（安卓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B3B1212-9A8E-0839-EB22-A95F62EB9A0D}"/>
              </a:ext>
            </a:extLst>
          </p:cNvPr>
          <p:cNvSpPr txBox="1"/>
          <p:nvPr/>
        </p:nvSpPr>
        <p:spPr>
          <a:xfrm>
            <a:off x="2902296" y="4305828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机器人举不起这个箱子，因为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太重了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D47A184-FCEA-92A0-52C3-517379142B60}"/>
              </a:ext>
            </a:extLst>
          </p:cNvPr>
          <p:cNvSpPr txBox="1"/>
          <p:nvPr/>
        </p:nvSpPr>
        <p:spPr>
          <a:xfrm>
            <a:off x="6878874" y="4654286"/>
            <a:ext cx="150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没电了</a:t>
            </a:r>
          </a:p>
        </p:txBody>
      </p:sp>
    </p:spTree>
    <p:extLst>
      <p:ext uri="{BB962C8B-B14F-4D97-AF65-F5344CB8AC3E}">
        <p14:creationId xmlns:p14="http://schemas.microsoft.com/office/powerpoint/2010/main" val="3288297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D82D-1AEF-11B7-A07E-F2C23ACC9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9">
            <a:extLst>
              <a:ext uri="{FF2B5EF4-FFF2-40B4-BE49-F238E27FC236}">
                <a16:creationId xmlns:a16="http://schemas.microsoft.com/office/drawing/2014/main" id="{A07D4F81-6DA4-8E68-12E3-7895A1076EF8}"/>
              </a:ext>
            </a:extLst>
          </p:cNvPr>
          <p:cNvSpPr/>
          <p:nvPr/>
        </p:nvSpPr>
        <p:spPr>
          <a:xfrm>
            <a:off x="6946604" y="4331307"/>
            <a:ext cx="318977" cy="92333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61F870E9-3285-A709-0FB3-380CF3ADCF7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39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9ABC7701-2D7B-9384-4A31-42C2D93C1BA2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9C1C6AC-90D9-E1BA-FFEF-5AC53AFA477B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：理解语言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92EB67-FD29-3A89-5970-9A2DDEC11990}"/>
              </a:ext>
            </a:extLst>
          </p:cNvPr>
          <p:cNvSpPr txBox="1"/>
          <p:nvPr/>
        </p:nvSpPr>
        <p:spPr>
          <a:xfrm>
            <a:off x="203200" y="1360232"/>
            <a:ext cx="6781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词汇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B06A1B-4083-8812-F8B4-D673F912DC7A}"/>
              </a:ext>
            </a:extLst>
          </p:cNvPr>
          <p:cNvSpPr txBox="1"/>
          <p:nvPr/>
        </p:nvSpPr>
        <p:spPr>
          <a:xfrm>
            <a:off x="3173567" y="2807204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我刚买了个</a:t>
            </a:r>
            <a:r>
              <a:rPr lang="zh-CN" altLang="en-US" sz="2400" i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6EC8DB1-3021-C248-0E06-FAA5737FF4B1}"/>
              </a:ext>
            </a:extLst>
          </p:cNvPr>
          <p:cNvSpPr txBox="1"/>
          <p:nvPr/>
        </p:nvSpPr>
        <p:spPr>
          <a:xfrm>
            <a:off x="559063" y="1997081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一词多义</a:t>
            </a:r>
            <a:endParaRPr lang="zh-CN" altLang="en-US" sz="2400" b="1" i="1" dirty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09CB68-17F4-BBCC-0EDE-F2C02DFF1FAE}"/>
              </a:ext>
            </a:extLst>
          </p:cNvPr>
          <p:cNvSpPr txBox="1"/>
          <p:nvPr/>
        </p:nvSpPr>
        <p:spPr>
          <a:xfrm>
            <a:off x="5561408" y="2807204"/>
            <a:ext cx="23972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strike="sngStrike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花了一万块</a:t>
            </a:r>
            <a:endParaRPr lang="zh-CN" altLang="en-US" sz="2400" i="1" strike="sngStrike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3A9146-BC8C-4C5B-67DB-43CFFE6670CD}"/>
              </a:ext>
            </a:extLst>
          </p:cNvPr>
          <p:cNvSpPr txBox="1"/>
          <p:nvPr/>
        </p:nvSpPr>
        <p:spPr>
          <a:xfrm>
            <a:off x="3588097" y="3556516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我买了个</a:t>
            </a:r>
            <a:r>
              <a:rPr lang="en-US" altLang="zh-CN" sz="2400" b="1" i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（安卓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D77D3A-9338-DF07-D787-B8F32EB97C74}"/>
              </a:ext>
            </a:extLst>
          </p:cNvPr>
          <p:cNvSpPr txBox="1"/>
          <p:nvPr/>
        </p:nvSpPr>
        <p:spPr>
          <a:xfrm>
            <a:off x="2902296" y="4305828"/>
            <a:ext cx="6781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机器人举不起这个箱子，因为</a:t>
            </a:r>
            <a:r>
              <a:rPr lang="zh-CN" altLang="en-US" sz="2400" b="1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太重了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88D6FAA-5F98-C2F2-8891-048F8B807E9D}"/>
              </a:ext>
            </a:extLst>
          </p:cNvPr>
          <p:cNvSpPr txBox="1"/>
          <p:nvPr/>
        </p:nvSpPr>
        <p:spPr>
          <a:xfrm>
            <a:off x="6878874" y="4654286"/>
            <a:ext cx="1504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没电了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480A6EA-E442-71BE-B96B-5A5772906DB5}"/>
              </a:ext>
            </a:extLst>
          </p:cNvPr>
          <p:cNvSpPr txBox="1"/>
          <p:nvPr/>
        </p:nvSpPr>
        <p:spPr>
          <a:xfrm>
            <a:off x="4567766" y="5237994"/>
            <a:ext cx="6781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endParaRPr lang="zh-CN" altLang="en-US" sz="24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1179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90FE5E4-1B4F-442B-AFFB-76AF54E2992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C7C4839-C12D-489B-BD37-751C14F01C10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AC185D4F-4097-423C-BF8B-029EBDAD777F}"/>
              </a:ext>
            </a:extLst>
          </p:cNvPr>
          <p:cNvSpPr txBox="1"/>
          <p:nvPr/>
        </p:nvSpPr>
        <p:spPr>
          <a:xfrm>
            <a:off x="559063" y="159903"/>
            <a:ext cx="387798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什么是人工智能？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EA3DA7D-1647-2AFC-DC1D-BCC35A5141DA}"/>
              </a:ext>
            </a:extLst>
          </p:cNvPr>
          <p:cNvSpPr txBox="1"/>
          <p:nvPr/>
        </p:nvSpPr>
        <p:spPr>
          <a:xfrm>
            <a:off x="323715" y="2380599"/>
            <a:ext cx="695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Multilayer perceptron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 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b="1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层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感知器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CACEDE-20DC-49AF-F9BF-3C0B4DF25F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17" b="39936"/>
          <a:stretch>
            <a:fillRect/>
          </a:stretch>
        </p:blipFill>
        <p:spPr>
          <a:xfrm>
            <a:off x="2385391" y="2842264"/>
            <a:ext cx="6696076" cy="3545477"/>
          </a:xfrm>
          <a:prstGeom prst="rect">
            <a:avLst/>
          </a:prstGeom>
        </p:spPr>
      </p:pic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A69FF026-AF00-1E26-6239-1942B4C0ACFC}"/>
              </a:ext>
            </a:extLst>
          </p:cNvPr>
          <p:cNvSpPr/>
          <p:nvPr/>
        </p:nvSpPr>
        <p:spPr>
          <a:xfrm>
            <a:off x="5320145" y="3491345"/>
            <a:ext cx="2394066" cy="1812175"/>
          </a:xfrm>
          <a:custGeom>
            <a:avLst/>
            <a:gdLst>
              <a:gd name="connsiteX0" fmla="*/ 0 w 2394066"/>
              <a:gd name="connsiteY0" fmla="*/ 24939 h 1812175"/>
              <a:gd name="connsiteX1" fmla="*/ 58190 w 2394066"/>
              <a:gd name="connsiteY1" fmla="*/ 1812175 h 1812175"/>
              <a:gd name="connsiteX2" fmla="*/ 581891 w 2394066"/>
              <a:gd name="connsiteY2" fmla="*/ 1778924 h 1812175"/>
              <a:gd name="connsiteX3" fmla="*/ 989215 w 2394066"/>
              <a:gd name="connsiteY3" fmla="*/ 1205346 h 1812175"/>
              <a:gd name="connsiteX4" fmla="*/ 1429790 w 2394066"/>
              <a:gd name="connsiteY4" fmla="*/ 1238597 h 1812175"/>
              <a:gd name="connsiteX5" fmla="*/ 2053244 w 2394066"/>
              <a:gd name="connsiteY5" fmla="*/ 1787237 h 1812175"/>
              <a:gd name="connsiteX6" fmla="*/ 2394066 w 2394066"/>
              <a:gd name="connsiteY6" fmla="*/ 1745673 h 1812175"/>
              <a:gd name="connsiteX7" fmla="*/ 2369128 w 2394066"/>
              <a:gd name="connsiteY7" fmla="*/ 1188720 h 1812175"/>
              <a:gd name="connsiteX8" fmla="*/ 1438102 w 2394066"/>
              <a:gd name="connsiteY8" fmla="*/ 0 h 1812175"/>
              <a:gd name="connsiteX9" fmla="*/ 0 w 2394066"/>
              <a:gd name="connsiteY9" fmla="*/ 24939 h 181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4066" h="1812175">
                <a:moveTo>
                  <a:pt x="0" y="24939"/>
                </a:moveTo>
                <a:lnTo>
                  <a:pt x="58190" y="1812175"/>
                </a:lnTo>
                <a:lnTo>
                  <a:pt x="581891" y="1778924"/>
                </a:lnTo>
                <a:lnTo>
                  <a:pt x="989215" y="1205346"/>
                </a:lnTo>
                <a:lnTo>
                  <a:pt x="1429790" y="1238597"/>
                </a:lnTo>
                <a:lnTo>
                  <a:pt x="2053244" y="1787237"/>
                </a:lnTo>
                <a:lnTo>
                  <a:pt x="2394066" y="1745673"/>
                </a:lnTo>
                <a:lnTo>
                  <a:pt x="2369128" y="1188720"/>
                </a:lnTo>
                <a:lnTo>
                  <a:pt x="1438102" y="0"/>
                </a:lnTo>
                <a:lnTo>
                  <a:pt x="0" y="24939"/>
                </a:lnTo>
                <a:close/>
              </a:path>
            </a:pathLst>
          </a:custGeom>
          <a:noFill/>
          <a:ln w="38100">
            <a:solidFill>
              <a:srgbClr val="FFC000">
                <a:alpha val="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1A6906D-4C47-DAB3-D51F-6C7F33C1C4AD}"/>
              </a:ext>
            </a:extLst>
          </p:cNvPr>
          <p:cNvSpPr txBox="1"/>
          <p:nvPr/>
        </p:nvSpPr>
        <p:spPr>
          <a:xfrm>
            <a:off x="8325455" y="3499702"/>
            <a:ext cx="3801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数据依赖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的表征学习算法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A0DF615-DCFF-0879-28EE-A6F15DB0E185}"/>
              </a:ext>
            </a:extLst>
          </p:cNvPr>
          <p:cNvSpPr txBox="1"/>
          <p:nvPr/>
        </p:nvSpPr>
        <p:spPr>
          <a:xfrm>
            <a:off x="931333" y="1371600"/>
            <a:ext cx="255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mbria" panose="02040503050406030204" pitchFamily="18" charset="0"/>
              </a:rPr>
              <a:t>机器学习？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B69CCE-F130-0783-C824-F7C042CDFA5F}"/>
              </a:ext>
            </a:extLst>
          </p:cNvPr>
          <p:cNvSpPr txBox="1"/>
          <p:nvPr/>
        </p:nvSpPr>
        <p:spPr>
          <a:xfrm>
            <a:off x="4522714" y="1335947"/>
            <a:ext cx="255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mbria" panose="02040503050406030204" pitchFamily="18" charset="0"/>
              </a:rPr>
              <a:t>深度学习？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323A5CD-FCCC-DF6D-4969-C2FC93C0B120}"/>
              </a:ext>
            </a:extLst>
          </p:cNvPr>
          <p:cNvSpPr txBox="1"/>
          <p:nvPr/>
        </p:nvSpPr>
        <p:spPr>
          <a:xfrm>
            <a:off x="7669287" y="1371600"/>
            <a:ext cx="25569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mbria" panose="02040503050406030204" pitchFamily="18" charset="0"/>
              </a:rPr>
              <a:t>神经网络？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6167F7-A58E-BDF6-365F-7C3337F54049}"/>
              </a:ext>
            </a:extLst>
          </p:cNvPr>
          <p:cNvSpPr/>
          <p:nvPr/>
        </p:nvSpPr>
        <p:spPr>
          <a:xfrm>
            <a:off x="1464365" y="3730534"/>
            <a:ext cx="921026" cy="2557863"/>
          </a:xfrm>
          <a:prstGeom prst="round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</a:rPr>
              <a:t>input</a:t>
            </a:r>
            <a:endParaRPr lang="zh-CN" altLang="en-US" sz="2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91492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B9E32-7B1F-4218-B180-955E6A157A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8E119AEE-1413-2A4E-DD4D-0E5AD51F42E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40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33DA521-5C3F-E38E-DA9C-8F56141B6983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F0D4B4-298D-0991-118F-ED078ABECD42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：理解语言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279A4B6-EC76-F8B8-B595-AA790595CD89}"/>
              </a:ext>
            </a:extLst>
          </p:cNvPr>
          <p:cNvSpPr txBox="1"/>
          <p:nvPr/>
        </p:nvSpPr>
        <p:spPr>
          <a:xfrm>
            <a:off x="193979" y="1093137"/>
            <a:ext cx="164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EDA6CF6-DE9D-9170-D4B2-4F2E98231CA9}"/>
              </a:ext>
            </a:extLst>
          </p:cNvPr>
          <p:cNvSpPr txBox="1"/>
          <p:nvPr/>
        </p:nvSpPr>
        <p:spPr>
          <a:xfrm>
            <a:off x="1959711" y="1093137"/>
            <a:ext cx="4365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 attention</a:t>
            </a:r>
            <a:endParaRPr lang="zh-CN" altLang="en-US" sz="2400" b="1" i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1C49257-CCEB-5CD3-4DB0-351D8DB614D5}"/>
              </a:ext>
            </a:extLst>
          </p:cNvPr>
          <p:cNvGrpSpPr/>
          <p:nvPr/>
        </p:nvGrpSpPr>
        <p:grpSpPr>
          <a:xfrm>
            <a:off x="2970367" y="2761095"/>
            <a:ext cx="4687733" cy="2357438"/>
            <a:chOff x="2182967" y="2137310"/>
            <a:chExt cx="4636933" cy="235743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6E859E-2F17-F0BE-407C-E6C94142DC58}"/>
                </a:ext>
              </a:extLst>
            </p:cNvPr>
            <p:cNvSpPr txBox="1"/>
            <p:nvPr/>
          </p:nvSpPr>
          <p:spPr>
            <a:xfrm>
              <a:off x="2182967" y="2762031"/>
              <a:ext cx="4636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我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刚 </a:t>
              </a:r>
              <a:r>
                <a:rPr lang="zh-CN" altLang="en-US" sz="24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买了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2400" i="1" u="sng" dirty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苹果</a:t>
              </a:r>
              <a:r>
                <a:rPr lang="zh-CN" altLang="en-US" sz="24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花了 </a:t>
              </a:r>
              <a:r>
                <a:rPr lang="zh-CN" altLang="en-US" sz="2400" u="sng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一万块</a:t>
              </a:r>
              <a:endParaRPr lang="zh-CN" altLang="en-US" sz="2400" i="1" u="sng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弧形 22">
              <a:extLst>
                <a:ext uri="{FF2B5EF4-FFF2-40B4-BE49-F238E27FC236}">
                  <a16:creationId xmlns:a16="http://schemas.microsoft.com/office/drawing/2014/main" id="{3934B6EB-B222-1991-E2B6-F2810D42DA76}"/>
                </a:ext>
              </a:extLst>
            </p:cNvPr>
            <p:cNvSpPr/>
            <p:nvPr/>
          </p:nvSpPr>
          <p:spPr>
            <a:xfrm>
              <a:off x="2356449" y="2258080"/>
              <a:ext cx="2087593" cy="1238310"/>
            </a:xfrm>
            <a:prstGeom prst="arc">
              <a:avLst>
                <a:gd name="adj1" fmla="val 10883986"/>
                <a:gd name="adj2" fmla="val 0"/>
              </a:avLst>
            </a:prstGeom>
            <a:ln w="12700" cmpd="sng">
              <a:solidFill>
                <a:schemeClr val="tx1">
                  <a:alpha val="82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  <a:gd name="connsiteX3" fmla="*/ 1043797 w 2087593"/>
                        <a:gd name="connsiteY3" fmla="*/ 673975 h 1347949"/>
                        <a:gd name="connsiteX4" fmla="*/ 747 w 2087593"/>
                        <a:gd name="connsiteY4" fmla="*/ 648487 h 1347949"/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7593" h="1347949" stroke="0" extrusionOk="0">
                          <a:moveTo>
                            <a:pt x="747" y="648487"/>
                          </a:moveTo>
                          <a:cubicBezTo>
                            <a:pt x="-54739" y="236989"/>
                            <a:pt x="415586" y="24227"/>
                            <a:pt x="1052030" y="20"/>
                          </a:cubicBezTo>
                          <a:cubicBezTo>
                            <a:pt x="1692320" y="17055"/>
                            <a:pt x="2059002" y="304731"/>
                            <a:pt x="2087594" y="673974"/>
                          </a:cubicBezTo>
                          <a:cubicBezTo>
                            <a:pt x="1758332" y="739065"/>
                            <a:pt x="1458768" y="765972"/>
                            <a:pt x="1043797" y="673975"/>
                          </a:cubicBezTo>
                          <a:cubicBezTo>
                            <a:pt x="927101" y="592272"/>
                            <a:pt x="197389" y="653515"/>
                            <a:pt x="747" y="648487"/>
                          </a:cubicBezTo>
                          <a:close/>
                        </a:path>
                        <a:path w="2087593" h="1347949" fill="none" extrusionOk="0">
                          <a:moveTo>
                            <a:pt x="747" y="648487"/>
                          </a:moveTo>
                          <a:cubicBezTo>
                            <a:pt x="92266" y="292702"/>
                            <a:pt x="502039" y="-32279"/>
                            <a:pt x="1052030" y="20"/>
                          </a:cubicBezTo>
                          <a:cubicBezTo>
                            <a:pt x="1552366" y="-8225"/>
                            <a:pt x="2063078" y="326904"/>
                            <a:pt x="2087594" y="673974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AF9D205B-D7C5-A9DA-3F11-83B0E959DF47}"/>
                </a:ext>
              </a:extLst>
            </p:cNvPr>
            <p:cNvSpPr/>
            <p:nvPr/>
          </p:nvSpPr>
          <p:spPr>
            <a:xfrm>
              <a:off x="4444043" y="2137310"/>
              <a:ext cx="1837426" cy="1298695"/>
            </a:xfrm>
            <a:prstGeom prst="arc">
              <a:avLst>
                <a:gd name="adj1" fmla="val 10883986"/>
                <a:gd name="adj2" fmla="val 0"/>
              </a:avLst>
            </a:prstGeom>
            <a:ln w="28575" cmpd="sng">
              <a:solidFill>
                <a:srgbClr val="C00000">
                  <a:alpha val="82000"/>
                </a:srgb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  <a:gd name="connsiteX3" fmla="*/ 1043797 w 2087593"/>
                        <a:gd name="connsiteY3" fmla="*/ 673975 h 1347949"/>
                        <a:gd name="connsiteX4" fmla="*/ 747 w 2087593"/>
                        <a:gd name="connsiteY4" fmla="*/ 648487 h 1347949"/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7593" h="1347949" stroke="0" extrusionOk="0">
                          <a:moveTo>
                            <a:pt x="747" y="648487"/>
                          </a:moveTo>
                          <a:cubicBezTo>
                            <a:pt x="-54739" y="236989"/>
                            <a:pt x="415586" y="24227"/>
                            <a:pt x="1052030" y="20"/>
                          </a:cubicBezTo>
                          <a:cubicBezTo>
                            <a:pt x="1692320" y="17055"/>
                            <a:pt x="2059002" y="304731"/>
                            <a:pt x="2087594" y="673974"/>
                          </a:cubicBezTo>
                          <a:cubicBezTo>
                            <a:pt x="1758332" y="739065"/>
                            <a:pt x="1458768" y="765972"/>
                            <a:pt x="1043797" y="673975"/>
                          </a:cubicBezTo>
                          <a:cubicBezTo>
                            <a:pt x="927101" y="592272"/>
                            <a:pt x="197389" y="653515"/>
                            <a:pt x="747" y="648487"/>
                          </a:cubicBezTo>
                          <a:close/>
                        </a:path>
                        <a:path w="2087593" h="1347949" fill="none" extrusionOk="0">
                          <a:moveTo>
                            <a:pt x="747" y="648487"/>
                          </a:moveTo>
                          <a:cubicBezTo>
                            <a:pt x="92266" y="292702"/>
                            <a:pt x="502039" y="-32279"/>
                            <a:pt x="1052030" y="20"/>
                          </a:cubicBezTo>
                          <a:cubicBezTo>
                            <a:pt x="1552366" y="-8225"/>
                            <a:pt x="2063078" y="326904"/>
                            <a:pt x="2087594" y="673974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弧形 24">
              <a:extLst>
                <a:ext uri="{FF2B5EF4-FFF2-40B4-BE49-F238E27FC236}">
                  <a16:creationId xmlns:a16="http://schemas.microsoft.com/office/drawing/2014/main" id="{DD2FA574-580C-2990-27DD-9C136CF9410C}"/>
                </a:ext>
              </a:extLst>
            </p:cNvPr>
            <p:cNvSpPr/>
            <p:nvPr/>
          </p:nvSpPr>
          <p:spPr>
            <a:xfrm>
              <a:off x="3219584" y="2499620"/>
              <a:ext cx="1276216" cy="1117540"/>
            </a:xfrm>
            <a:prstGeom prst="arc">
              <a:avLst>
                <a:gd name="adj1" fmla="val 11818708"/>
                <a:gd name="adj2" fmla="val 20272900"/>
              </a:avLst>
            </a:prstGeom>
            <a:ln w="12700" cmpd="sng">
              <a:solidFill>
                <a:schemeClr val="tx1">
                  <a:alpha val="82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  <a:gd name="connsiteX3" fmla="*/ 1043797 w 2087593"/>
                        <a:gd name="connsiteY3" fmla="*/ 673975 h 1347949"/>
                        <a:gd name="connsiteX4" fmla="*/ 747 w 2087593"/>
                        <a:gd name="connsiteY4" fmla="*/ 648487 h 1347949"/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7593" h="1347949" stroke="0" extrusionOk="0">
                          <a:moveTo>
                            <a:pt x="747" y="648487"/>
                          </a:moveTo>
                          <a:cubicBezTo>
                            <a:pt x="-54739" y="236989"/>
                            <a:pt x="415586" y="24227"/>
                            <a:pt x="1052030" y="20"/>
                          </a:cubicBezTo>
                          <a:cubicBezTo>
                            <a:pt x="1692320" y="17055"/>
                            <a:pt x="2059002" y="304731"/>
                            <a:pt x="2087594" y="673974"/>
                          </a:cubicBezTo>
                          <a:cubicBezTo>
                            <a:pt x="1758332" y="739065"/>
                            <a:pt x="1458768" y="765972"/>
                            <a:pt x="1043797" y="673975"/>
                          </a:cubicBezTo>
                          <a:cubicBezTo>
                            <a:pt x="927101" y="592272"/>
                            <a:pt x="197389" y="653515"/>
                            <a:pt x="747" y="648487"/>
                          </a:cubicBezTo>
                          <a:close/>
                        </a:path>
                        <a:path w="2087593" h="1347949" fill="none" extrusionOk="0">
                          <a:moveTo>
                            <a:pt x="747" y="648487"/>
                          </a:moveTo>
                          <a:cubicBezTo>
                            <a:pt x="92266" y="292702"/>
                            <a:pt x="502039" y="-32279"/>
                            <a:pt x="1052030" y="20"/>
                          </a:cubicBezTo>
                          <a:cubicBezTo>
                            <a:pt x="1552366" y="-8225"/>
                            <a:pt x="2063078" y="326904"/>
                            <a:pt x="2087594" y="673974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弧形 25">
              <a:extLst>
                <a:ext uri="{FF2B5EF4-FFF2-40B4-BE49-F238E27FC236}">
                  <a16:creationId xmlns:a16="http://schemas.microsoft.com/office/drawing/2014/main" id="{AB1D990F-D4F9-280E-4BEC-635B7C59706F}"/>
                </a:ext>
              </a:extLst>
            </p:cNvPr>
            <p:cNvSpPr/>
            <p:nvPr/>
          </p:nvSpPr>
          <p:spPr>
            <a:xfrm>
              <a:off x="3805933" y="2672149"/>
              <a:ext cx="741625" cy="945011"/>
            </a:xfrm>
            <a:prstGeom prst="arc">
              <a:avLst>
                <a:gd name="adj1" fmla="val 13372309"/>
                <a:gd name="adj2" fmla="val 18704642"/>
              </a:avLst>
            </a:prstGeom>
            <a:ln w="12700" cmpd="sng">
              <a:solidFill>
                <a:schemeClr val="tx1">
                  <a:alpha val="82000"/>
                </a:schemeClr>
              </a:solidFill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  <a:gd name="connsiteX3" fmla="*/ 1043797 w 2087593"/>
                        <a:gd name="connsiteY3" fmla="*/ 673975 h 1347949"/>
                        <a:gd name="connsiteX4" fmla="*/ 747 w 2087593"/>
                        <a:gd name="connsiteY4" fmla="*/ 648487 h 1347949"/>
                        <a:gd name="connsiteX0" fmla="*/ 747 w 2087593"/>
                        <a:gd name="connsiteY0" fmla="*/ 648487 h 1347949"/>
                        <a:gd name="connsiteX1" fmla="*/ 1052030 w 2087593"/>
                        <a:gd name="connsiteY1" fmla="*/ 20 h 1347949"/>
                        <a:gd name="connsiteX2" fmla="*/ 2087594 w 2087593"/>
                        <a:gd name="connsiteY2" fmla="*/ 673974 h 1347949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</a:cxnLst>
                      <a:rect l="l" t="t" r="r" b="b"/>
                      <a:pathLst>
                        <a:path w="2087593" h="1347949" stroke="0" extrusionOk="0">
                          <a:moveTo>
                            <a:pt x="747" y="648487"/>
                          </a:moveTo>
                          <a:cubicBezTo>
                            <a:pt x="-54739" y="236989"/>
                            <a:pt x="415586" y="24227"/>
                            <a:pt x="1052030" y="20"/>
                          </a:cubicBezTo>
                          <a:cubicBezTo>
                            <a:pt x="1692320" y="17055"/>
                            <a:pt x="2059002" y="304731"/>
                            <a:pt x="2087594" y="673974"/>
                          </a:cubicBezTo>
                          <a:cubicBezTo>
                            <a:pt x="1758332" y="739065"/>
                            <a:pt x="1458768" y="765972"/>
                            <a:pt x="1043797" y="673975"/>
                          </a:cubicBezTo>
                          <a:cubicBezTo>
                            <a:pt x="927101" y="592272"/>
                            <a:pt x="197389" y="653515"/>
                            <a:pt x="747" y="648487"/>
                          </a:cubicBezTo>
                          <a:close/>
                        </a:path>
                        <a:path w="2087593" h="1347949" fill="none" extrusionOk="0">
                          <a:moveTo>
                            <a:pt x="747" y="648487"/>
                          </a:moveTo>
                          <a:cubicBezTo>
                            <a:pt x="92266" y="292702"/>
                            <a:pt x="502039" y="-32279"/>
                            <a:pt x="1052030" y="20"/>
                          </a:cubicBezTo>
                          <a:cubicBezTo>
                            <a:pt x="1552366" y="-8225"/>
                            <a:pt x="2063078" y="326904"/>
                            <a:pt x="2087594" y="673974"/>
                          </a:cubicBezTo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下 26">
              <a:extLst>
                <a:ext uri="{FF2B5EF4-FFF2-40B4-BE49-F238E27FC236}">
                  <a16:creationId xmlns:a16="http://schemas.microsoft.com/office/drawing/2014/main" id="{1011F412-194B-CD05-2C5E-0E0F4CD6B06B}"/>
                </a:ext>
              </a:extLst>
            </p:cNvPr>
            <p:cNvSpPr/>
            <p:nvPr/>
          </p:nvSpPr>
          <p:spPr>
            <a:xfrm>
              <a:off x="4343400" y="3223696"/>
              <a:ext cx="440267" cy="624721"/>
            </a:xfrm>
            <a:prstGeom prst="downArrow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CCFEA62F-F3CE-7E6E-E546-73208CD66E42}"/>
                </a:ext>
              </a:extLst>
            </p:cNvPr>
            <p:cNvSpPr txBox="1"/>
            <p:nvPr/>
          </p:nvSpPr>
          <p:spPr>
            <a:xfrm>
              <a:off x="3619177" y="3848417"/>
              <a:ext cx="183742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iPhone</a:t>
              </a:r>
              <a:endParaRPr lang="zh-CN" altLang="en-US" sz="2400" b="1" i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A6F54B9A-5028-DB80-9C63-17A600021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159" y="2246013"/>
            <a:ext cx="6654800" cy="362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564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F7FA4-32E4-6753-6BB8-F1266BA5D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4715C8C0-1AFA-225C-9ADE-6DBF361228B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3446" y="6371432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41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E1914B7B-E227-6123-E6D6-FF0345D04848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ECEF98-546E-B030-B9C4-F90D5EBC898B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：理解语言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ADC709F-6884-7801-A7F9-DBBF55DBDDE2}"/>
              </a:ext>
            </a:extLst>
          </p:cNvPr>
          <p:cNvSpPr txBox="1"/>
          <p:nvPr/>
        </p:nvSpPr>
        <p:spPr>
          <a:xfrm>
            <a:off x="193979" y="1093137"/>
            <a:ext cx="1647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</a:t>
            </a:r>
            <a:r>
              <a:rPr lang="en-US" altLang="zh-CN" sz="3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400" b="1" i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9A00819C-6F82-B4A9-0D99-C5063FE92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979" y="2371964"/>
            <a:ext cx="3659732" cy="1994932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CDCEE4FF-A4AB-3585-6307-1D219C2F9FB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627" r="12530" b="5616"/>
          <a:stretch>
            <a:fillRect/>
          </a:stretch>
        </p:blipFill>
        <p:spPr>
          <a:xfrm>
            <a:off x="4225490" y="1194004"/>
            <a:ext cx="6972153" cy="5412557"/>
          </a:xfrm>
          <a:prstGeom prst="roundRect">
            <a:avLst>
              <a:gd name="adj" fmla="val 2618"/>
            </a:avLst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052599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33B4-C805-B6A0-D75B-380B243AE1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57C3DE14-DC4D-C573-A481-F0F89A2D034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3446" y="6371432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42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6C75F3A1-3E38-0948-40F7-3162A4C8E102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DB5666-C15A-1A0B-BD79-1692BB94A51F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：生成回答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A33925-B8BF-0645-84BE-7A62C4771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" contrast="-5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4665" y="2178640"/>
            <a:ext cx="7245172" cy="41927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F4A6056-D103-4C81-1BAC-16EDF8CB3748}"/>
              </a:ext>
            </a:extLst>
          </p:cNvPr>
          <p:cNvSpPr txBox="1"/>
          <p:nvPr/>
        </p:nvSpPr>
        <p:spPr>
          <a:xfrm>
            <a:off x="1114212" y="1281542"/>
            <a:ext cx="6124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mbria" panose="02040503050406030204" pitchFamily="18" charset="0"/>
                <a:ea typeface="Cambria" panose="02040503050406030204" pitchFamily="18" charset="0"/>
              </a:rPr>
              <a:t>The fluffy blue creature roamed the verdant forest     </a:t>
            </a:r>
            <a:r>
              <a:rPr lang="en-US" altLang="zh-CN" u="sng" dirty="0">
                <a:latin typeface="Cambria" panose="02040503050406030204" pitchFamily="18" charset="0"/>
                <a:ea typeface="Cambria" panose="02040503050406030204" pitchFamily="18" charset="0"/>
              </a:rPr>
              <a:t>      </a:t>
            </a:r>
            <a:r>
              <a:rPr lang="en-US" altLang="zh-CN" sz="2000" b="1" u="sng" dirty="0">
                <a:solidFill>
                  <a:schemeClr val="accent5">
                    <a:lumMod val="5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  <a:r>
              <a:rPr lang="en-US" altLang="zh-CN" u="sng" dirty="0">
                <a:latin typeface="Cambria" panose="02040503050406030204" pitchFamily="18" charset="0"/>
                <a:ea typeface="Cambria" panose="02040503050406030204" pitchFamily="18" charset="0"/>
              </a:rPr>
              <a:t>    _ </a:t>
            </a:r>
            <a:endParaRPr lang="zh-CN" altLang="en-US" u="sng" dirty="0">
              <a:latin typeface="Cambria" panose="020405030504060302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791BAD9-F5DE-C68C-C85D-0324E4B15F40}"/>
              </a:ext>
            </a:extLst>
          </p:cNvPr>
          <p:cNvSpPr txBox="1"/>
          <p:nvPr/>
        </p:nvSpPr>
        <p:spPr>
          <a:xfrm>
            <a:off x="7993888" y="3260715"/>
            <a:ext cx="649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下一个词的</a:t>
            </a:r>
            <a:r>
              <a:rPr lang="zh-CN" altLang="en-US" sz="240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可能性</a:t>
            </a:r>
          </a:p>
        </p:txBody>
      </p:sp>
    </p:spTree>
    <p:extLst>
      <p:ext uri="{BB962C8B-B14F-4D97-AF65-F5344CB8AC3E}">
        <p14:creationId xmlns:p14="http://schemas.microsoft.com/office/powerpoint/2010/main" val="38619566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9A512-292F-52A3-B0BA-66A1B2FF7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141F9037-795C-B4BF-DF32-10F7EA70AB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483446" y="6371432"/>
            <a:ext cx="609358" cy="470259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43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484DF9C-04AD-29EF-31F5-F7209EE449B2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F0E76E-977F-4067-5465-BE071724022B}"/>
              </a:ext>
            </a:extLst>
          </p:cNvPr>
          <p:cNvSpPr txBox="1"/>
          <p:nvPr/>
        </p:nvSpPr>
        <p:spPr>
          <a:xfrm>
            <a:off x="559063" y="159903"/>
            <a:ext cx="605806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大语言模型 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LLM 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：生成回答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9月29日(1)">
            <a:hlinkClick r:id="" action="ppaction://media"/>
            <a:extLst>
              <a:ext uri="{FF2B5EF4-FFF2-40B4-BE49-F238E27FC236}">
                <a16:creationId xmlns:a16="http://schemas.microsoft.com/office/drawing/2014/main" id="{2DA4FF6F-159B-4D98-FBAF-7428C88972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8353" y="1186442"/>
            <a:ext cx="7485246" cy="565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506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1">
            <a:extLst>
              <a:ext uri="{FF2B5EF4-FFF2-40B4-BE49-F238E27FC236}">
                <a16:creationId xmlns:a16="http://schemas.microsoft.com/office/drawing/2014/main" id="{E6BD1421-D468-48EA-81F1-460DF70C1FA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192933" y="6387741"/>
            <a:ext cx="548851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44</a:t>
            </a:fld>
            <a:endParaRPr lang="en-US" sz="1400" b="1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EFF69AF-6E63-45D0-9D5D-89791465799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97761" y="152173"/>
            <a:ext cx="4309700" cy="6309045"/>
          </a:xfrm>
          <a:prstGeom prst="rect">
            <a:avLst/>
          </a:prstGeom>
          <a:noFill/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5837238-3A54-4565-A2F4-0F897BABB60A}"/>
              </a:ext>
            </a:extLst>
          </p:cNvPr>
          <p:cNvSpPr/>
          <p:nvPr/>
        </p:nvSpPr>
        <p:spPr>
          <a:xfrm>
            <a:off x="-151209" y="-307765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C75D642-2745-4688-9D4F-828B6AA0C7E2}"/>
              </a:ext>
            </a:extLst>
          </p:cNvPr>
          <p:cNvSpPr txBox="1"/>
          <p:nvPr/>
        </p:nvSpPr>
        <p:spPr>
          <a:xfrm>
            <a:off x="559063" y="131551"/>
            <a:ext cx="2733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References</a:t>
            </a:r>
            <a:endParaRPr lang="zh-CN" altLang="en-US" sz="36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149029-C069-0855-5B1E-B99A8A618564}"/>
              </a:ext>
            </a:extLst>
          </p:cNvPr>
          <p:cNvSpPr txBox="1"/>
          <p:nvPr/>
        </p:nvSpPr>
        <p:spPr>
          <a:xfrm>
            <a:off x="304735" y="771432"/>
            <a:ext cx="11432276" cy="649408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endParaRPr lang="en-US" sz="1600">
              <a:solidFill>
                <a:srgbClr val="4E4E4E"/>
              </a:solidFill>
              <a:latin typeface="Arial"/>
              <a:cs typeface="Arial"/>
            </a:endParaRPr>
          </a:p>
          <a:p>
            <a:pPr algn="l">
              <a:buFont typeface="+mj-lt"/>
              <a:buAutoNum type="arabicPeriod"/>
            </a:pP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Ye,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Mingqiao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et al. "Gaussian grouping: Segment and edit anything in 3d scenes." European Conference on Computer Vision. Cham: Springer Nature Switzerland, 2024.</a:t>
            </a:r>
          </a:p>
          <a:p>
            <a:pPr>
              <a:buAutoNum type="arabicPeriod"/>
            </a:pPr>
            <a:endParaRPr lang="en-US" sz="1600">
              <a:solidFill>
                <a:srgbClr val="4E4E4E"/>
              </a:solidFill>
              <a:latin typeface="Arial"/>
              <a:cs typeface="Arial"/>
            </a:endParaRPr>
          </a:p>
          <a:p>
            <a:pPr algn="l">
              <a:buFont typeface="+mj-lt"/>
              <a:buAutoNum type="arabicPeriod"/>
            </a:pPr>
            <a:r>
              <a:rPr lang="en-US" sz="1600" b="0" i="0">
                <a:solidFill>
                  <a:srgbClr val="4E4E4E"/>
                </a:solidFill>
                <a:effectLst/>
                <a:latin typeface="Arial"/>
                <a:cs typeface="Arial"/>
              </a:rPr>
              <a:t>Podell, Dustin, et al. "</a:t>
            </a:r>
            <a:r>
              <a:rPr lang="en-US" sz="1600" b="0" i="0" err="1">
                <a:solidFill>
                  <a:srgbClr val="4E4E4E"/>
                </a:solidFill>
                <a:effectLst/>
                <a:latin typeface="Arial"/>
                <a:cs typeface="Arial"/>
              </a:rPr>
              <a:t>Sdxl</a:t>
            </a:r>
            <a:r>
              <a:rPr lang="en-US" sz="1600" b="0" i="0">
                <a:solidFill>
                  <a:srgbClr val="4E4E4E"/>
                </a:solidFill>
                <a:effectLst/>
                <a:latin typeface="Arial"/>
                <a:cs typeface="Arial"/>
              </a:rPr>
              <a:t>: Improving latent diffusion models for high-resolution image synthesis." </a:t>
            </a:r>
            <a:r>
              <a:rPr lang="en-US" sz="1600" b="0" i="0" err="1">
                <a:solidFill>
                  <a:srgbClr val="4E4E4E"/>
                </a:solidFill>
                <a:effectLst/>
                <a:latin typeface="Arial"/>
                <a:cs typeface="Arial"/>
              </a:rPr>
              <a:t>arXiv</a:t>
            </a:r>
            <a:r>
              <a:rPr lang="en-US" sz="1600" b="0" i="0">
                <a:solidFill>
                  <a:srgbClr val="4E4E4E"/>
                </a:solidFill>
                <a:effectLst/>
                <a:latin typeface="Arial"/>
                <a:cs typeface="Arial"/>
              </a:rPr>
              <a:t> preprint arXiv:2307.01952 (2023).</a:t>
            </a:r>
          </a:p>
          <a:p>
            <a:pPr algn="l"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Cheng, H.K., Oh, S.W., Price, B., Schwing, A., Lee, J.Y.: Tracking anything with decoupled video segmentation. In: ICCV (2023)</a:t>
            </a:r>
          </a:p>
          <a:p>
            <a:pPr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Kerbl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B.,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Kopanas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G.,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Leimkühler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T.,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Drettakis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G.: 3d gaussian splatting for real-time radiance field rendering. ACM TOG 42(4), 1–14 (2023)</a:t>
            </a:r>
          </a:p>
          <a:p>
            <a:pPr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Kirillov, A., Mintun, E., Ravi, N., Mao, H., Rolland, C., Gustafson, L., Xiao, T., Whitehead, S., Berg, A.C., Lo, W.Y., et al.: Segment anything. In: ICCV (2023)</a:t>
            </a:r>
          </a:p>
          <a:p>
            <a:pPr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Siddiqui, Y.,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Porzi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L.,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Bulò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S.R., Müller, N.,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Nießner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M., Dai, A.,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Kontschieder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P.: Panoptic lifting for 3d scene understanding with neural fields. In: CVPR (2023)</a:t>
            </a:r>
          </a:p>
          <a:p>
            <a:pPr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Brooks, T., </a:t>
            </a:r>
            <a:r>
              <a:rPr lang="en-US" sz="1600" err="1">
                <a:solidFill>
                  <a:srgbClr val="4E4E4E"/>
                </a:solidFill>
                <a:latin typeface="Arial"/>
                <a:cs typeface="Arial"/>
              </a:rPr>
              <a:t>Holynski</a:t>
            </a:r>
            <a:r>
              <a:rPr lang="en-US" sz="1600">
                <a:solidFill>
                  <a:srgbClr val="4E4E4E"/>
                </a:solidFill>
                <a:latin typeface="Arial"/>
                <a:cs typeface="Arial"/>
              </a:rPr>
              <a:t>, A., Efros, A.A.: Instructpix2pix: Learning to follow image editing instructions. In: CVPR (2023)</a:t>
            </a:r>
          </a:p>
          <a:p>
            <a:pPr>
              <a:buFont typeface="+mj-lt"/>
              <a:buAutoNum type="arabicPeriod"/>
            </a:pPr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pPr>
              <a:buFont typeface="+mj-lt"/>
              <a:buAutoNum type="arabicPeriod"/>
            </a:pPr>
            <a:r>
              <a:rPr lang="en-US" sz="1600" b="0" i="0">
                <a:solidFill>
                  <a:srgbClr val="4E4E4E"/>
                </a:solidFill>
                <a:effectLst/>
                <a:latin typeface="Arial"/>
                <a:cs typeface="Arial"/>
              </a:rPr>
              <a:t>Lin, </a:t>
            </a:r>
            <a:r>
              <a:rPr lang="en-US" sz="1600" b="0" i="0" err="1">
                <a:solidFill>
                  <a:srgbClr val="4E4E4E"/>
                </a:solidFill>
                <a:effectLst/>
                <a:latin typeface="Arial"/>
                <a:cs typeface="Arial"/>
              </a:rPr>
              <a:t>Youtian</a:t>
            </a:r>
            <a:r>
              <a:rPr lang="en-US" sz="1600" b="0" i="0">
                <a:solidFill>
                  <a:srgbClr val="4E4E4E"/>
                </a:solidFill>
                <a:effectLst/>
                <a:latin typeface="Arial"/>
                <a:cs typeface="Arial"/>
              </a:rPr>
              <a:t>, et al. "Gaussian-flow: 4d reconstruction with dynamic 3d gaussian particle." Proceedings of the IEEE/CVF Conference on Computer Vision and Pattern Recognition. 2024.</a:t>
            </a:r>
          </a:p>
          <a:p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endParaRPr lang="en-US" sz="1600" b="0" i="0">
              <a:solidFill>
                <a:srgbClr val="4E4E4E"/>
              </a:solidFill>
              <a:effectLst/>
              <a:latin typeface="Arial"/>
              <a:cs typeface="Arial"/>
            </a:endParaRPr>
          </a:p>
          <a:p>
            <a:endParaRPr lang="en-US" sz="1600">
              <a:solidFill>
                <a:srgbClr val="4E4E4E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571350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36980-6C78-D243-5C83-CAF46F18D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029A6CF4-A14B-3460-EFE2-07448CAD61B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5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B671B27D-8AC1-5D45-5DFD-DA3700F58B36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CA34E4-F3BC-E8AA-943B-428B67696A9D}"/>
              </a:ext>
            </a:extLst>
          </p:cNvPr>
          <p:cNvSpPr txBox="1"/>
          <p:nvPr/>
        </p:nvSpPr>
        <p:spPr>
          <a:xfrm>
            <a:off x="559063" y="159903"/>
            <a:ext cx="537038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MLP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B9441D4-6AB3-3E01-AA99-EA3D72C4F7F4}"/>
              </a:ext>
            </a:extLst>
          </p:cNvPr>
          <p:cNvSpPr txBox="1"/>
          <p:nvPr/>
        </p:nvSpPr>
        <p:spPr>
          <a:xfrm>
            <a:off x="450715" y="1360232"/>
            <a:ext cx="695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Multilayer perceptron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 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多层感知器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9ED7A9-D89F-49D0-CF36-A652FFB638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936"/>
          <a:stretch>
            <a:fillRect/>
          </a:stretch>
        </p:blipFill>
        <p:spPr>
          <a:xfrm>
            <a:off x="319114" y="1821897"/>
            <a:ext cx="4627902" cy="22073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4B422F-C60E-6E1B-FA4C-02AEA3D85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64"/>
          <a:stretch>
            <a:fillRect/>
          </a:stretch>
        </p:blipFill>
        <p:spPr>
          <a:xfrm>
            <a:off x="1291155" y="5229044"/>
            <a:ext cx="4804845" cy="152382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520A499-FB5C-6911-8F09-A5C028F59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89" t="22016" r="3326" b="3697"/>
          <a:stretch>
            <a:fillRect/>
          </a:stretch>
        </p:blipFill>
        <p:spPr>
          <a:xfrm>
            <a:off x="5341192" y="1820288"/>
            <a:ext cx="6769704" cy="3225357"/>
          </a:xfrm>
          <a:prstGeom prst="rect">
            <a:avLst/>
          </a:prstGeom>
        </p:spPr>
      </p:pic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33407B05-8B9B-F02B-26FD-233EBC2F92FC}"/>
              </a:ext>
            </a:extLst>
          </p:cNvPr>
          <p:cNvSpPr/>
          <p:nvPr/>
        </p:nvSpPr>
        <p:spPr>
          <a:xfrm>
            <a:off x="2633065" y="2217114"/>
            <a:ext cx="1430804" cy="1083039"/>
          </a:xfrm>
          <a:custGeom>
            <a:avLst/>
            <a:gdLst>
              <a:gd name="connsiteX0" fmla="*/ 0 w 2394066"/>
              <a:gd name="connsiteY0" fmla="*/ 24939 h 1812175"/>
              <a:gd name="connsiteX1" fmla="*/ 58190 w 2394066"/>
              <a:gd name="connsiteY1" fmla="*/ 1812175 h 1812175"/>
              <a:gd name="connsiteX2" fmla="*/ 581891 w 2394066"/>
              <a:gd name="connsiteY2" fmla="*/ 1778924 h 1812175"/>
              <a:gd name="connsiteX3" fmla="*/ 989215 w 2394066"/>
              <a:gd name="connsiteY3" fmla="*/ 1205346 h 1812175"/>
              <a:gd name="connsiteX4" fmla="*/ 1429790 w 2394066"/>
              <a:gd name="connsiteY4" fmla="*/ 1238597 h 1812175"/>
              <a:gd name="connsiteX5" fmla="*/ 2053244 w 2394066"/>
              <a:gd name="connsiteY5" fmla="*/ 1787237 h 1812175"/>
              <a:gd name="connsiteX6" fmla="*/ 2394066 w 2394066"/>
              <a:gd name="connsiteY6" fmla="*/ 1745673 h 1812175"/>
              <a:gd name="connsiteX7" fmla="*/ 2369128 w 2394066"/>
              <a:gd name="connsiteY7" fmla="*/ 1188720 h 1812175"/>
              <a:gd name="connsiteX8" fmla="*/ 1438102 w 2394066"/>
              <a:gd name="connsiteY8" fmla="*/ 0 h 1812175"/>
              <a:gd name="connsiteX9" fmla="*/ 0 w 2394066"/>
              <a:gd name="connsiteY9" fmla="*/ 24939 h 1812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94066" h="1812175">
                <a:moveTo>
                  <a:pt x="0" y="24939"/>
                </a:moveTo>
                <a:lnTo>
                  <a:pt x="58190" y="1812175"/>
                </a:lnTo>
                <a:lnTo>
                  <a:pt x="581891" y="1778924"/>
                </a:lnTo>
                <a:lnTo>
                  <a:pt x="989215" y="1205346"/>
                </a:lnTo>
                <a:lnTo>
                  <a:pt x="1429790" y="1238597"/>
                </a:lnTo>
                <a:lnTo>
                  <a:pt x="2053244" y="1787237"/>
                </a:lnTo>
                <a:lnTo>
                  <a:pt x="2394066" y="1745673"/>
                </a:lnTo>
                <a:lnTo>
                  <a:pt x="2369128" y="1188720"/>
                </a:lnTo>
                <a:lnTo>
                  <a:pt x="1438102" y="0"/>
                </a:lnTo>
                <a:lnTo>
                  <a:pt x="0" y="24939"/>
                </a:lnTo>
                <a:close/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箭头: 右 3">
            <a:extLst>
              <a:ext uri="{FF2B5EF4-FFF2-40B4-BE49-F238E27FC236}">
                <a16:creationId xmlns:a16="http://schemas.microsoft.com/office/drawing/2014/main" id="{B0D13B2B-AE85-F050-E338-09D86AA81061}"/>
              </a:ext>
            </a:extLst>
          </p:cNvPr>
          <p:cNvSpPr/>
          <p:nvPr/>
        </p:nvSpPr>
        <p:spPr>
          <a:xfrm>
            <a:off x="4164676" y="2601884"/>
            <a:ext cx="636355" cy="315883"/>
          </a:xfrm>
          <a:prstGeom prst="rightArrow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626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7CA58-77B6-14CD-A0A2-90B4070F0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2983567-6E42-DEF8-52D0-26DF2D59950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6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86B23763-E3E4-8B4E-0F19-13C8A763B56E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6C0-A793-A4D8-5E6B-E5758231E4AC}"/>
              </a:ext>
            </a:extLst>
          </p:cNvPr>
          <p:cNvSpPr txBox="1"/>
          <p:nvPr/>
        </p:nvSpPr>
        <p:spPr>
          <a:xfrm>
            <a:off x="559063" y="159903"/>
            <a:ext cx="5464958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844F62-7768-3C60-724A-CA2D9AA746FC}"/>
              </a:ext>
            </a:extLst>
          </p:cNvPr>
          <p:cNvSpPr txBox="1"/>
          <p:nvPr/>
        </p:nvSpPr>
        <p:spPr>
          <a:xfrm>
            <a:off x="450715" y="1360232"/>
            <a:ext cx="6955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Multilayer perceptron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MLP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gsw-FR" altLang="zh-CN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  </a:t>
            </a:r>
            <a:r>
              <a:rPr lang="zh-CN" altLang="en-US" sz="2400" b="0" i="0" dirty="0">
                <a:solidFill>
                  <a:srgbClr val="10141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多层感知器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813B74F-B55C-D6D6-275D-8CCCAFB5582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5" t="15301" r="38842" b="7573"/>
          <a:stretch>
            <a:fillRect/>
          </a:stretch>
        </p:blipFill>
        <p:spPr>
          <a:xfrm>
            <a:off x="234417" y="1821897"/>
            <a:ext cx="4429024" cy="3348619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BA6AF964-0ECE-1BD6-2808-73AC505A974F}"/>
              </a:ext>
            </a:extLst>
          </p:cNvPr>
          <p:cNvSpPr/>
          <p:nvPr/>
        </p:nvSpPr>
        <p:spPr>
          <a:xfrm>
            <a:off x="4469436" y="2640870"/>
            <a:ext cx="636355" cy="315883"/>
          </a:xfrm>
          <a:prstGeom prst="rightArrow">
            <a:avLst>
              <a:gd name="adj1" fmla="val 50000"/>
              <a:gd name="adj2" fmla="val 39473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神经元和神经| Ask A Biologist">
            <a:extLst>
              <a:ext uri="{FF2B5EF4-FFF2-40B4-BE49-F238E27FC236}">
                <a16:creationId xmlns:a16="http://schemas.microsoft.com/office/drawing/2014/main" id="{947D0092-603A-EE38-0AA5-609E6CD6A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898" y="2143656"/>
            <a:ext cx="52387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E28FD2B4-ACEF-A556-39A4-9635ACFDFD61}"/>
              </a:ext>
            </a:extLst>
          </p:cNvPr>
          <p:cNvGrpSpPr/>
          <p:nvPr/>
        </p:nvGrpSpPr>
        <p:grpSpPr>
          <a:xfrm>
            <a:off x="1396466" y="2459785"/>
            <a:ext cx="2456543" cy="2321765"/>
            <a:chOff x="5961743" y="2463800"/>
            <a:chExt cx="2456543" cy="2321765"/>
          </a:xfrm>
        </p:grpSpPr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F551FC-179E-BFC2-3986-28CF4C323856}"/>
                </a:ext>
              </a:extLst>
            </p:cNvPr>
            <p:cNvCxnSpPr/>
            <p:nvPr/>
          </p:nvCxnSpPr>
          <p:spPr>
            <a:xfrm>
              <a:off x="5961743" y="2463800"/>
              <a:ext cx="1016000" cy="0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直接箭头连接符 9">
              <a:extLst>
                <a:ext uri="{FF2B5EF4-FFF2-40B4-BE49-F238E27FC236}">
                  <a16:creationId xmlns:a16="http://schemas.microsoft.com/office/drawing/2014/main" id="{87505A99-FD56-0F96-8A40-8383D8DE79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743" y="2492829"/>
              <a:ext cx="1016000" cy="1206231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6745EC50-C0D1-14CA-E125-2B5D9D4C4F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61743" y="2492829"/>
              <a:ext cx="1055914" cy="2292736"/>
            </a:xfrm>
            <a:prstGeom prst="straightConnector1">
              <a:avLst/>
            </a:prstGeom>
            <a:ln w="41275"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176449FD-EE93-050C-D10F-DBB1C788ACBC}"/>
                </a:ext>
              </a:extLst>
            </p:cNvPr>
            <p:cNvCxnSpPr>
              <a:cxnSpLocks/>
            </p:cNvCxnSpPr>
            <p:nvPr/>
          </p:nvCxnSpPr>
          <p:spPr>
            <a:xfrm>
              <a:off x="7696200" y="2463800"/>
              <a:ext cx="722086" cy="635000"/>
            </a:xfrm>
            <a:prstGeom prst="straightConnector1">
              <a:avLst/>
            </a:prstGeom>
            <a:ln w="41275">
              <a:solidFill>
                <a:srgbClr val="92D050"/>
              </a:solidFill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14" name="椭圆 13">
            <a:extLst>
              <a:ext uri="{FF2B5EF4-FFF2-40B4-BE49-F238E27FC236}">
                <a16:creationId xmlns:a16="http://schemas.microsoft.com/office/drawing/2014/main" id="{476FB2E9-92AB-BB48-86B5-802A8C8822B9}"/>
              </a:ext>
            </a:extLst>
          </p:cNvPr>
          <p:cNvSpPr/>
          <p:nvPr/>
        </p:nvSpPr>
        <p:spPr>
          <a:xfrm>
            <a:off x="2430271" y="2138488"/>
            <a:ext cx="700652" cy="700652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941AA36-084C-0D04-8B16-F22C3713D0CE}"/>
              </a:ext>
            </a:extLst>
          </p:cNvPr>
          <p:cNvSpPr/>
          <p:nvPr/>
        </p:nvSpPr>
        <p:spPr>
          <a:xfrm>
            <a:off x="1163171" y="1929653"/>
            <a:ext cx="2938182" cy="3180229"/>
          </a:xfrm>
          <a:custGeom>
            <a:avLst/>
            <a:gdLst>
              <a:gd name="connsiteX0" fmla="*/ 13447 w 2938182"/>
              <a:gd name="connsiteY0" fmla="*/ 53788 h 3180229"/>
              <a:gd name="connsiteX1" fmla="*/ 0 w 2938182"/>
              <a:gd name="connsiteY1" fmla="*/ 3180229 h 3180229"/>
              <a:gd name="connsiteX2" fmla="*/ 524435 w 2938182"/>
              <a:gd name="connsiteY2" fmla="*/ 3133165 h 3180229"/>
              <a:gd name="connsiteX3" fmla="*/ 1741394 w 2938182"/>
              <a:gd name="connsiteY3" fmla="*/ 1156447 h 3180229"/>
              <a:gd name="connsiteX4" fmla="*/ 2723029 w 2938182"/>
              <a:gd name="connsiteY4" fmla="*/ 1445559 h 3180229"/>
              <a:gd name="connsiteX5" fmla="*/ 2938182 w 2938182"/>
              <a:gd name="connsiteY5" fmla="*/ 887506 h 3180229"/>
              <a:gd name="connsiteX6" fmla="*/ 1795182 w 2938182"/>
              <a:gd name="connsiteY6" fmla="*/ 0 h 3180229"/>
              <a:gd name="connsiteX7" fmla="*/ 13447 w 2938182"/>
              <a:gd name="connsiteY7" fmla="*/ 53788 h 3180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38182" h="3180229">
                <a:moveTo>
                  <a:pt x="13447" y="53788"/>
                </a:moveTo>
                <a:cubicBezTo>
                  <a:pt x="8965" y="1095935"/>
                  <a:pt x="4482" y="2138082"/>
                  <a:pt x="0" y="3180229"/>
                </a:cubicBezTo>
                <a:lnTo>
                  <a:pt x="524435" y="3133165"/>
                </a:lnTo>
                <a:lnTo>
                  <a:pt x="1741394" y="1156447"/>
                </a:lnTo>
                <a:lnTo>
                  <a:pt x="2723029" y="1445559"/>
                </a:lnTo>
                <a:lnTo>
                  <a:pt x="2938182" y="887506"/>
                </a:lnTo>
                <a:lnTo>
                  <a:pt x="1795182" y="0"/>
                </a:lnTo>
                <a:lnTo>
                  <a:pt x="13447" y="53788"/>
                </a:lnTo>
                <a:close/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4231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1EBE8-1368-AE11-A436-BC3398152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F58A30F6-90BF-ADBE-4B84-2451ECDFC4D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7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3FD6FF9-C0F8-7C17-4214-FDA961939E25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9AADF17-8AE2-9968-097A-37FDA132AB97}"/>
              </a:ext>
            </a:extLst>
          </p:cNvPr>
          <p:cNvSpPr txBox="1"/>
          <p:nvPr/>
        </p:nvSpPr>
        <p:spPr>
          <a:xfrm>
            <a:off x="559063" y="159903"/>
            <a:ext cx="526297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</a:t>
            </a:r>
            <a:r>
              <a:rPr lang="zh-CN" altLang="en-US" sz="3600" b="1">
                <a:solidFill>
                  <a:schemeClr val="bg1"/>
                </a:solidFill>
                <a:latin typeface="微软雅黑"/>
                <a:ea typeface="微软雅黑"/>
              </a:rPr>
              <a:t>结构：矩阵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5E854A-69AE-0DD1-2459-6AC908E41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7" t="21906" r="39736" b="7692"/>
          <a:stretch>
            <a:fillRect/>
          </a:stretch>
        </p:blipFill>
        <p:spPr>
          <a:xfrm>
            <a:off x="123306" y="1225202"/>
            <a:ext cx="3972035" cy="3056653"/>
          </a:xfrm>
          <a:prstGeom prst="rect">
            <a:avLst/>
          </a:prstGeom>
        </p:spPr>
      </p:pic>
      <p:pic>
        <p:nvPicPr>
          <p:cNvPr id="6" name="图片 5" descr="图片包含 表格&#10;&#10;AI 生成的内容可能不正确。">
            <a:extLst>
              <a:ext uri="{FF2B5EF4-FFF2-40B4-BE49-F238E27FC236}">
                <a16:creationId xmlns:a16="http://schemas.microsoft.com/office/drawing/2014/main" id="{2A3CC64F-8FE1-AD2B-CCBF-B24EB6A3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783" y="4280890"/>
            <a:ext cx="2021103" cy="1090543"/>
          </a:xfrm>
          <a:prstGeom prst="rect">
            <a:avLst/>
          </a:prstGeom>
        </p:spPr>
      </p:pic>
      <p:pic>
        <p:nvPicPr>
          <p:cNvPr id="9" name="图片 8" descr="文本&#10;&#10;AI 生成的内容可能不正确。">
            <a:extLst>
              <a:ext uri="{FF2B5EF4-FFF2-40B4-BE49-F238E27FC236}">
                <a16:creationId xmlns:a16="http://schemas.microsoft.com/office/drawing/2014/main" id="{619C0446-19DF-058F-419B-3522F5553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3702" y="5426076"/>
            <a:ext cx="1440997" cy="9697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63931F0-2194-3569-13DD-6AC8F5223DE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48" t="16158" r="-90" b="-305"/>
          <a:stretch>
            <a:fillRect/>
          </a:stretch>
        </p:blipFill>
        <p:spPr>
          <a:xfrm>
            <a:off x="5416239" y="1577977"/>
            <a:ext cx="4529909" cy="1183680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00A9E8D0-729E-CA75-DA95-36C5F937B790}"/>
              </a:ext>
            </a:extLst>
          </p:cNvPr>
          <p:cNvSpPr/>
          <p:nvPr/>
        </p:nvSpPr>
        <p:spPr>
          <a:xfrm>
            <a:off x="211204" y="3608843"/>
            <a:ext cx="690561" cy="66585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95000"/>
                    <a:lumOff val="5000"/>
                  </a:schemeClr>
                </a:solidFill>
                <a:ea typeface="等线"/>
              </a:rPr>
              <a:t>x</a:t>
            </a:r>
            <a:r>
              <a:rPr lang="zh-CN" altLang="en-US" b="1" baseline="-25000">
                <a:solidFill>
                  <a:schemeClr val="tx1">
                    <a:lumMod val="95000"/>
                    <a:lumOff val="5000"/>
                  </a:schemeClr>
                </a:solidFill>
                <a:ea typeface="等线"/>
              </a:rPr>
              <a:t>3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E149390-B39A-D23B-BFC1-B4C71A6D8E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2870" y="3192917"/>
            <a:ext cx="2949576" cy="842283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D74560A-DD7F-05AE-5A28-B14B3185E6B0}"/>
              </a:ext>
            </a:extLst>
          </p:cNvPr>
          <p:cNvSpPr txBox="1"/>
          <p:nvPr/>
        </p:nvSpPr>
        <p:spPr>
          <a:xfrm>
            <a:off x="5546038" y="127332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Microsoft YaHei"/>
                <a:ea typeface="Microsoft YaHei"/>
              </a:rPr>
              <a:t>第一层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1B236DD-9A64-0EE0-D82D-D87B947A133D}"/>
              </a:ext>
            </a:extLst>
          </p:cNvPr>
          <p:cNvSpPr txBox="1"/>
          <p:nvPr/>
        </p:nvSpPr>
        <p:spPr>
          <a:xfrm>
            <a:off x="5546037" y="3000524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zh-CN" altLang="en-US">
                <a:latin typeface="Microsoft YaHei"/>
                <a:ea typeface="Microsoft YaHei"/>
              </a:rPr>
              <a:t>第二层</a:t>
            </a:r>
          </a:p>
        </p:txBody>
      </p:sp>
      <p:pic>
        <p:nvPicPr>
          <p:cNvPr id="16" name="图片 15" descr="文本&#10;&#10;AI 生成的内容可能不正确。">
            <a:extLst>
              <a:ext uri="{FF2B5EF4-FFF2-40B4-BE49-F238E27FC236}">
                <a16:creationId xmlns:a16="http://schemas.microsoft.com/office/drawing/2014/main" id="{C880B2C8-6CF8-8FFA-647B-CFE9EAC3A9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6817" y="4033157"/>
            <a:ext cx="5200650" cy="2405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68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801D8-52AE-E191-0E45-7BF3E3CA38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56C4BE44-DBBD-4E5E-3709-61A47396A70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8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4465E1EC-322D-47D3-90B1-5DE650043E39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9F48FD-4B1B-08D5-0B8C-6C264E82E77E}"/>
              </a:ext>
            </a:extLst>
          </p:cNvPr>
          <p:cNvSpPr txBox="1"/>
          <p:nvPr/>
        </p:nvSpPr>
        <p:spPr>
          <a:xfrm>
            <a:off x="559063" y="159903"/>
            <a:ext cx="6186309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神经网络基本结构：激活函数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F37D47-7E85-38BD-1011-8C0832EFD9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064"/>
          <a:stretch>
            <a:fillRect/>
          </a:stretch>
        </p:blipFill>
        <p:spPr>
          <a:xfrm>
            <a:off x="285963" y="1093137"/>
            <a:ext cx="4804845" cy="152382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A63C8D0-E2C7-C136-3F72-CEC6C5BD3D5F}"/>
              </a:ext>
            </a:extLst>
          </p:cNvPr>
          <p:cNvSpPr txBox="1"/>
          <p:nvPr/>
        </p:nvSpPr>
        <p:spPr>
          <a:xfrm>
            <a:off x="5881991" y="1439549"/>
            <a:ext cx="27950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本质为</a:t>
            </a:r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E31CF5A9-208A-A4E5-3109-28E556FBA2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629" y="6203075"/>
            <a:ext cx="45993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</a:t>
            </a:r>
            <a:r>
              <a:rPr kumimoji="0" lang="zh-CN" altLang="zh-CN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图 4. S 型函数的图表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2050" name="Picture 2" descr="图 4. sigmoid 函数图：S 形曲线，随着 x 趋近负无穷大，该曲线会渐近于 x 轴；随着 x 趋近正无穷大，该曲线会渐近于 1。">
            <a:extLst>
              <a:ext uri="{FF2B5EF4-FFF2-40B4-BE49-F238E27FC236}">
                <a16:creationId xmlns:a16="http://schemas.microsoft.com/office/drawing/2014/main" id="{BEE6D883-219F-6A60-58A5-67EE07ABB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58" y="3713779"/>
            <a:ext cx="4234079" cy="2152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8DE38A3-3FAA-8050-C55D-F422ED2F8DF8}"/>
              </a:ext>
            </a:extLst>
          </p:cNvPr>
          <p:cNvSpPr txBox="1"/>
          <p:nvPr/>
        </p:nvSpPr>
        <p:spPr>
          <a:xfrm>
            <a:off x="226258" y="2830288"/>
            <a:ext cx="279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</a:t>
            </a:r>
            <a:r>
              <a:rPr lang="zh-CN" altLang="en-US" sz="2400" b="1" u="sng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59F3DAC-E4A8-8400-EF1F-C3A7B7F1A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8852" y="2484436"/>
            <a:ext cx="3553039" cy="10371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21D17B0-E5B7-FC21-77A8-DE1134960C3D}"/>
                  </a:ext>
                </a:extLst>
              </p:cNvPr>
              <p:cNvSpPr txBox="1"/>
              <p:nvPr/>
            </p:nvSpPr>
            <p:spPr>
              <a:xfrm>
                <a:off x="4712593" y="1639603"/>
                <a:ext cx="3043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i="1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i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21D17B0-E5B7-FC21-77A8-DE1134960C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593" y="1639603"/>
                <a:ext cx="304314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2EEA178-78D4-5EEF-01B0-7FC15AE0CFEE}"/>
                  </a:ext>
                </a:extLst>
              </p:cNvPr>
              <p:cNvSpPr txBox="1"/>
              <p:nvPr/>
            </p:nvSpPr>
            <p:spPr>
              <a:xfrm>
                <a:off x="559063" y="3790444"/>
                <a:ext cx="13545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sigmod</m:t>
                      </m:r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：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C2EEA178-78D4-5EEF-01B0-7FC15AE0C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63" y="3790444"/>
                <a:ext cx="1354538" cy="369332"/>
              </a:xfrm>
              <a:prstGeom prst="rect">
                <a:avLst/>
              </a:prstGeom>
              <a:blipFill>
                <a:blip r:embed="rId7"/>
                <a:stretch>
                  <a:fillRect l="-7207" r="-3153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箭头: 右 28">
            <a:extLst>
              <a:ext uri="{FF2B5EF4-FFF2-40B4-BE49-F238E27FC236}">
                <a16:creationId xmlns:a16="http://schemas.microsoft.com/office/drawing/2014/main" id="{5A8DC237-96C2-7DFE-F70D-BF670ED787BB}"/>
              </a:ext>
            </a:extLst>
          </p:cNvPr>
          <p:cNvSpPr/>
          <p:nvPr/>
        </p:nvSpPr>
        <p:spPr>
          <a:xfrm rot="2752202">
            <a:off x="4729816" y="2219653"/>
            <a:ext cx="1017241" cy="478423"/>
          </a:xfrm>
          <a:prstGeom prst="rightArrow">
            <a:avLst/>
          </a:prstGeom>
          <a:solidFill>
            <a:schemeClr val="accent4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ED0E41B-0625-D68C-A5B3-CDA57BEE4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0337" y="3529131"/>
            <a:ext cx="3379873" cy="343957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247AE17A-3D24-AE97-5C02-714081B96B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04045" y="3536962"/>
            <a:ext cx="3374059" cy="3321038"/>
          </a:xfrm>
          <a:prstGeom prst="rect">
            <a:avLst/>
          </a:prstGeom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9E1DF9C2-9C38-DEAB-440B-EE855485A443}"/>
              </a:ext>
            </a:extLst>
          </p:cNvPr>
          <p:cNvSpPr/>
          <p:nvPr/>
        </p:nvSpPr>
        <p:spPr>
          <a:xfrm>
            <a:off x="7768358" y="4702400"/>
            <a:ext cx="1073978" cy="567266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C46B464-2E0B-C44A-1BE2-A5AD7EABAB81}"/>
                  </a:ext>
                </a:extLst>
              </p:cNvPr>
              <p:cNvSpPr txBox="1"/>
              <p:nvPr/>
            </p:nvSpPr>
            <p:spPr>
              <a:xfrm>
                <a:off x="4855022" y="4401601"/>
                <a:ext cx="6612466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1" smtClean="0">
                          <a:latin typeface="Cambria Math" panose="02040503050406030204" pitchFamily="18" charset="0"/>
                        </a:rPr>
                        <m:t>sigmod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C46B464-2E0B-C44A-1BE2-A5AD7EABAB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5022" y="4401601"/>
                <a:ext cx="6612466" cy="400110"/>
              </a:xfrm>
              <a:prstGeom prst="rect">
                <a:avLst/>
              </a:prstGeom>
              <a:blipFill>
                <a:blip r:embed="rId10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223855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B478B-42F4-D737-7B66-8A27A6BAA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灯片编号占位符 1">
            <a:extLst>
              <a:ext uri="{FF2B5EF4-FFF2-40B4-BE49-F238E27FC236}">
                <a16:creationId xmlns:a16="http://schemas.microsoft.com/office/drawing/2014/main" id="{E1DC3390-C234-1F12-4984-E2779D6CD1C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370975" y="6387741"/>
            <a:ext cx="370809" cy="365125"/>
          </a:xfrm>
        </p:spPr>
        <p:txBody>
          <a:bodyPr/>
          <a:lstStyle/>
          <a:p>
            <a:fld id="{0878FDDD-208B-404F-B9BF-9E03B65E7A22}" type="slidenum">
              <a:rPr lang="en-US" sz="1400" b="1" smtClean="0"/>
              <a:t>9</a:t>
            </a:fld>
            <a:endParaRPr lang="en-US" sz="1400" b="1"/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A6648D01-62B7-46B9-AB21-7597494499F5}"/>
              </a:ext>
            </a:extLst>
          </p:cNvPr>
          <p:cNvSpPr/>
          <p:nvPr/>
        </p:nvSpPr>
        <p:spPr>
          <a:xfrm>
            <a:off x="-151209" y="-127000"/>
            <a:ext cx="12494418" cy="1200329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653046-64DD-3A4F-649C-F080500E405C}"/>
              </a:ext>
            </a:extLst>
          </p:cNvPr>
          <p:cNvSpPr txBox="1"/>
          <p:nvPr/>
        </p:nvSpPr>
        <p:spPr>
          <a:xfrm>
            <a:off x="559063" y="159903"/>
            <a:ext cx="7311617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神经网络基本结构：激活函数</a:t>
            </a:r>
            <a:r>
              <a:rPr lang="en-US" altLang="zh-CN" sz="3600" b="1" dirty="0">
                <a:solidFill>
                  <a:schemeClr val="bg1"/>
                </a:solidFill>
                <a:latin typeface="微软雅黑"/>
                <a:ea typeface="微软雅黑"/>
              </a:rPr>
              <a:t>-</a:t>
            </a:r>
            <a:r>
              <a:rPr lang="zh-CN" altLang="en-US" sz="3600" b="1" dirty="0">
                <a:solidFill>
                  <a:schemeClr val="bg1"/>
                </a:solidFill>
                <a:latin typeface="微软雅黑"/>
                <a:ea typeface="微软雅黑"/>
              </a:rPr>
              <a:t>突触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 descr="Biosensis突触功能研究相关抗体- 每日生物评论">
            <a:extLst>
              <a:ext uri="{FF2B5EF4-FFF2-40B4-BE49-F238E27FC236}">
                <a16:creationId xmlns:a16="http://schemas.microsoft.com/office/drawing/2014/main" id="{BD752741-4248-FCFF-2523-1EDF22743C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4124"/>
          <a:stretch>
            <a:fillRect/>
          </a:stretch>
        </p:blipFill>
        <p:spPr bwMode="auto">
          <a:xfrm>
            <a:off x="1659467" y="1136689"/>
            <a:ext cx="2988553" cy="284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动作电位图片生物百科- 生物行">
            <a:extLst>
              <a:ext uri="{FF2B5EF4-FFF2-40B4-BE49-F238E27FC236}">
                <a16:creationId xmlns:a16="http://schemas.microsoft.com/office/drawing/2014/main" id="{68DF58EB-9165-1EE0-4598-EC6B9E1B1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675" y="1136689"/>
            <a:ext cx="3142192" cy="270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0E0461-377F-AC9B-74E6-A18146828B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83576" y="4101200"/>
            <a:ext cx="7268077" cy="1226876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6834E3DC-2D6D-5D41-69F2-91F2F75A52F5}"/>
              </a:ext>
            </a:extLst>
          </p:cNvPr>
          <p:cNvGrpSpPr/>
          <p:nvPr/>
        </p:nvGrpSpPr>
        <p:grpSpPr>
          <a:xfrm>
            <a:off x="2814343" y="5467563"/>
            <a:ext cx="6006544" cy="1230534"/>
            <a:chOff x="5108809" y="5251132"/>
            <a:chExt cx="6006544" cy="123053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2D54C18-B642-93F7-107B-0693FB4EF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08809" y="5251132"/>
              <a:ext cx="6006544" cy="12305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2771ED-1F09-0DED-5A03-2D1E1BF3B7BB}"/>
                    </a:ext>
                  </a:extLst>
                </p:cNvPr>
                <p:cNvSpPr txBox="1"/>
                <p:nvPr/>
              </p:nvSpPr>
              <p:spPr>
                <a:xfrm>
                  <a:off x="5172670" y="5330608"/>
                  <a:ext cx="92333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</a:rPr>
                          <m:t>relu</m:t>
                        </m:r>
                        <m:r>
                          <a:rPr lang="zh-CN" altLang="en-US" sz="2400" i="1" smtClean="0">
                            <a:latin typeface="Cambria Math" panose="02040503050406030204" pitchFamily="18" charset="0"/>
                          </a:rPr>
                          <m:t>：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6" name="文本框 5">
                  <a:extLst>
                    <a:ext uri="{FF2B5EF4-FFF2-40B4-BE49-F238E27FC236}">
                      <a16:creationId xmlns:a16="http://schemas.microsoft.com/office/drawing/2014/main" id="{482771ED-1F09-0DED-5A03-2D1E1BF3B7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2670" y="5330608"/>
                  <a:ext cx="923330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6579" r="-4605" b="-65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95226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716</TotalTime>
  <Words>1417</Words>
  <Application>Microsoft Office PowerPoint</Application>
  <PresentationFormat>宽屏</PresentationFormat>
  <Paragraphs>359</Paragraphs>
  <Slides>44</Slides>
  <Notes>41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秦浩洋</dc:creator>
  <cp:lastModifiedBy>bin 77</cp:lastModifiedBy>
  <cp:revision>537</cp:revision>
  <dcterms:created xsi:type="dcterms:W3CDTF">2025-02-26T06:17:29Z</dcterms:created>
  <dcterms:modified xsi:type="dcterms:W3CDTF">2025-12-05T08:54:10Z</dcterms:modified>
</cp:coreProperties>
</file>